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71" r:id="rId8"/>
    <p:sldId id="262" r:id="rId9"/>
    <p:sldId id="263" r:id="rId10"/>
    <p:sldId id="268" r:id="rId11"/>
    <p:sldId id="264" r:id="rId12"/>
    <p:sldId id="272" r:id="rId13"/>
    <p:sldId id="286" r:id="rId14"/>
    <p:sldId id="265" r:id="rId15"/>
    <p:sldId id="273" r:id="rId16"/>
    <p:sldId id="269" r:id="rId17"/>
    <p:sldId id="270" r:id="rId18"/>
    <p:sldId id="274" r:id="rId19"/>
    <p:sldId id="275" r:id="rId20"/>
    <p:sldId id="276" r:id="rId21"/>
    <p:sldId id="280" r:id="rId22"/>
    <p:sldId id="279" r:id="rId23"/>
    <p:sldId id="278" r:id="rId24"/>
    <p:sldId id="281" r:id="rId25"/>
    <p:sldId id="282" r:id="rId26"/>
    <p:sldId id="284" r:id="rId27"/>
    <p:sldId id="285" r:id="rId28"/>
    <p:sldId id="283"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31"/>
    <p:restoredTop sz="96405"/>
  </p:normalViewPr>
  <p:slideViewPr>
    <p:cSldViewPr snapToGrid="0" snapToObjects="1">
      <p:cViewPr varScale="1">
        <p:scale>
          <a:sx n="99" d="100"/>
          <a:sy n="99" d="100"/>
        </p:scale>
        <p:origin x="57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fr-FR"/>
              <a:t>Modifiez le style du titre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10/23/21</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‹N°›</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10/23/21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10/23/21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10/23/21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fr-FR"/>
              <a:t>Modifiez le style du titre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10/23/21</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‹N°›</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fr-FR"/>
              <a:t>Modifiez le style du titre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10/23/21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fr-FR"/>
              <a:t>Modifiez le style du titre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10/23/21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10/23/21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10/23/21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fr-FR"/>
              <a:t>Modifiez le style du titre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10/23/21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‹N°›</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fr-FR"/>
              <a:t>Modifiez le style du titre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10/23/21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‹N°›</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10/23/21</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‹N°›</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https://www.researchgate.net/publication/336928271/figure/fig3/AS:820226086154241@1572568546659/Random-a-over-sampling-b-under-sampling.png" TargetMode="Externa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A96E93-8FEE-4843-AC38-900F45747E9D}"/>
              </a:ext>
            </a:extLst>
          </p:cNvPr>
          <p:cNvSpPr>
            <a:spLocks noGrp="1"/>
          </p:cNvSpPr>
          <p:nvPr>
            <p:ph type="ctrTitle"/>
          </p:nvPr>
        </p:nvSpPr>
        <p:spPr/>
        <p:txBody>
          <a:bodyPr/>
          <a:lstStyle/>
          <a:p>
            <a:r>
              <a:rPr lang="fr-FR" sz="3800" dirty="0">
                <a:latin typeface="Arial" panose="020B0604020202020204" pitchFamily="34" charset="0"/>
                <a:cs typeface="Arial" panose="020B0604020202020204" pitchFamily="34" charset="0"/>
              </a:rPr>
              <a:t>PROJET 7 – « IMPLÉMENTEZ UN MODÈLE DE SCORING » </a:t>
            </a:r>
          </a:p>
        </p:txBody>
      </p:sp>
      <p:sp>
        <p:nvSpPr>
          <p:cNvPr id="3" name="Sous-titre 2">
            <a:extLst>
              <a:ext uri="{FF2B5EF4-FFF2-40B4-BE49-F238E27FC236}">
                <a16:creationId xmlns:a16="http://schemas.microsoft.com/office/drawing/2014/main" id="{E1119A8A-181C-324B-80D4-1B6358BD1681}"/>
              </a:ext>
            </a:extLst>
          </p:cNvPr>
          <p:cNvSpPr>
            <a:spLocks noGrp="1"/>
          </p:cNvSpPr>
          <p:nvPr>
            <p:ph type="subTitle" idx="1"/>
          </p:nvPr>
        </p:nvSpPr>
        <p:spPr/>
        <p:txBody>
          <a:bodyPr/>
          <a:lstStyle/>
          <a:p>
            <a:r>
              <a:rPr lang="fr-FR" dirty="0"/>
              <a:t> </a:t>
            </a:r>
            <a:r>
              <a:rPr lang="fr-FR" dirty="0" err="1">
                <a:latin typeface="Arial" panose="020B0604020202020204" pitchFamily="34" charset="0"/>
                <a:cs typeface="Arial" panose="020B0604020202020204" pitchFamily="34" charset="0"/>
              </a:rPr>
              <a:t>Marwen</a:t>
            </a:r>
            <a:r>
              <a:rPr lang="fr-FR" dirty="0">
                <a:latin typeface="Arial" panose="020B0604020202020204" pitchFamily="34" charset="0"/>
                <a:cs typeface="Arial" panose="020B0604020202020204" pitchFamily="34" charset="0"/>
              </a:rPr>
              <a:t> ABDELL   .PhD</a:t>
            </a:r>
          </a:p>
          <a:p>
            <a:r>
              <a:rPr lang="fr-FR" dirty="0">
                <a:latin typeface="Arial" panose="020B0604020202020204" pitchFamily="34" charset="0"/>
                <a:cs typeface="Arial" panose="020B0604020202020204" pitchFamily="34" charset="0"/>
              </a:rPr>
              <a:t>23/11/2021</a:t>
            </a:r>
          </a:p>
        </p:txBody>
      </p:sp>
      <p:pic>
        <p:nvPicPr>
          <p:cNvPr id="4" name="Image 3">
            <a:extLst>
              <a:ext uri="{FF2B5EF4-FFF2-40B4-BE49-F238E27FC236}">
                <a16:creationId xmlns:a16="http://schemas.microsoft.com/office/drawing/2014/main" id="{94F77196-B9FB-6A4A-8D78-00256A2A4F0D}"/>
              </a:ext>
            </a:extLst>
          </p:cNvPr>
          <p:cNvPicPr>
            <a:picLocks noChangeAspect="1"/>
          </p:cNvPicPr>
          <p:nvPr/>
        </p:nvPicPr>
        <p:blipFill>
          <a:blip r:embed="rId2"/>
          <a:stretch>
            <a:fillRect/>
          </a:stretch>
        </p:blipFill>
        <p:spPr>
          <a:xfrm>
            <a:off x="8932333" y="3752055"/>
            <a:ext cx="2082800" cy="1944348"/>
          </a:xfrm>
          <a:prstGeom prst="rect">
            <a:avLst/>
          </a:prstGeom>
        </p:spPr>
      </p:pic>
      <p:pic>
        <p:nvPicPr>
          <p:cNvPr id="3074" name="Picture 2" descr="Avis Openclassrooms, se former en ligne | On a testé pour toi">
            <a:extLst>
              <a:ext uri="{FF2B5EF4-FFF2-40B4-BE49-F238E27FC236}">
                <a16:creationId xmlns:a16="http://schemas.microsoft.com/office/drawing/2014/main" id="{8F15012D-6B6C-1245-A6D9-E5D6084721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3067" y="1156860"/>
            <a:ext cx="2349500" cy="1123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7776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D40175A-02A7-DC4D-8796-E4094608480F}"/>
              </a:ext>
            </a:extLst>
          </p:cNvPr>
          <p:cNvSpPr/>
          <p:nvPr/>
        </p:nvSpPr>
        <p:spPr>
          <a:xfrm>
            <a:off x="2120628" y="2417642"/>
            <a:ext cx="8460851" cy="1323439"/>
          </a:xfrm>
          <a:prstGeom prst="rect">
            <a:avLst/>
          </a:prstGeom>
        </p:spPr>
        <p:txBody>
          <a:bodyPr wrap="square">
            <a:spAutoFit/>
          </a:bodyPr>
          <a:lstStyle/>
          <a:p>
            <a:pPr marL="857250" indent="-857250">
              <a:buFont typeface="+mj-lt"/>
              <a:buAutoNum type="romanUcPeriod" startAt="2"/>
            </a:pPr>
            <a:r>
              <a:rPr lang="fr-FR" sz="4000" dirty="0"/>
              <a:t>EXPLICATION DE L’APPROCHE DE MODÉLISATION</a:t>
            </a:r>
          </a:p>
        </p:txBody>
      </p:sp>
    </p:spTree>
    <p:extLst>
      <p:ext uri="{BB962C8B-B14F-4D97-AF65-F5344CB8AC3E}">
        <p14:creationId xmlns:p14="http://schemas.microsoft.com/office/powerpoint/2010/main" val="639343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C5036D5-5F54-D14A-9AB2-829B0E9EDA08}"/>
              </a:ext>
            </a:extLst>
          </p:cNvPr>
          <p:cNvSpPr/>
          <p:nvPr/>
        </p:nvSpPr>
        <p:spPr>
          <a:xfrm>
            <a:off x="879624" y="0"/>
            <a:ext cx="5859296" cy="369332"/>
          </a:xfrm>
          <a:prstGeom prst="rect">
            <a:avLst/>
          </a:prstGeom>
        </p:spPr>
        <p:txBody>
          <a:bodyPr wrap="none">
            <a:spAutoFit/>
          </a:bodyPr>
          <a:lstStyle/>
          <a:p>
            <a:pPr marL="857250" indent="-857250">
              <a:buFont typeface="+mj-lt"/>
              <a:buAutoNum type="romanUcPeriod" startAt="2"/>
            </a:pPr>
            <a:r>
              <a:rPr lang="fr-FR" dirty="0"/>
              <a:t>EXPLICATION DE L’APPROCHE DE MODÉLISATION</a:t>
            </a:r>
          </a:p>
        </p:txBody>
      </p:sp>
      <p:sp>
        <p:nvSpPr>
          <p:cNvPr id="8" name="Rectangle 2">
            <a:extLst>
              <a:ext uri="{FF2B5EF4-FFF2-40B4-BE49-F238E27FC236}">
                <a16:creationId xmlns:a16="http://schemas.microsoft.com/office/drawing/2014/main" id="{3A44B8DE-ECEC-214A-95C3-91637CB3A0C9}"/>
              </a:ext>
            </a:extLst>
          </p:cNvPr>
          <p:cNvSpPr>
            <a:spLocks noChangeArrowheads="1"/>
          </p:cNvSpPr>
          <p:nvPr/>
        </p:nvSpPr>
        <p:spPr bwMode="auto">
          <a:xfrm>
            <a:off x="6096000" y="2387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pic>
        <p:nvPicPr>
          <p:cNvPr id="1025" name="Image 27" descr="Aléatoire (a) suréchantillonnage (b) sous-échantillonnage.">
            <a:extLst>
              <a:ext uri="{FF2B5EF4-FFF2-40B4-BE49-F238E27FC236}">
                <a16:creationId xmlns:a16="http://schemas.microsoft.com/office/drawing/2014/main" id="{AA18125A-65AD-554B-A9C0-12EBC91955B2}"/>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489803" y="1904496"/>
            <a:ext cx="9425695" cy="357526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4">
            <a:extLst>
              <a:ext uri="{FF2B5EF4-FFF2-40B4-BE49-F238E27FC236}">
                <a16:creationId xmlns:a16="http://schemas.microsoft.com/office/drawing/2014/main" id="{AEBD1AE2-0299-ED4B-8DE7-E4E7BBE72522}"/>
              </a:ext>
            </a:extLst>
          </p:cNvPr>
          <p:cNvSpPr>
            <a:spLocks noChangeArrowheads="1"/>
          </p:cNvSpPr>
          <p:nvPr/>
        </p:nvSpPr>
        <p:spPr bwMode="auto">
          <a:xfrm flipV="1">
            <a:off x="3253010" y="3558771"/>
            <a:ext cx="937821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fr-FR"/>
          </a:p>
        </p:txBody>
      </p:sp>
      <p:sp>
        <p:nvSpPr>
          <p:cNvPr id="15" name="Rectangle 14">
            <a:extLst>
              <a:ext uri="{FF2B5EF4-FFF2-40B4-BE49-F238E27FC236}">
                <a16:creationId xmlns:a16="http://schemas.microsoft.com/office/drawing/2014/main" id="{67A5BEBA-0327-A44B-BA9E-9236412ACCCD}"/>
              </a:ext>
            </a:extLst>
          </p:cNvPr>
          <p:cNvSpPr/>
          <p:nvPr/>
        </p:nvSpPr>
        <p:spPr>
          <a:xfrm>
            <a:off x="798705" y="456327"/>
            <a:ext cx="8250977" cy="553998"/>
          </a:xfrm>
          <a:prstGeom prst="rect">
            <a:avLst/>
          </a:prstGeom>
        </p:spPr>
        <p:txBody>
          <a:bodyPr wrap="none">
            <a:spAutoFit/>
          </a:bodyPr>
          <a:lstStyle/>
          <a:p>
            <a:r>
              <a:rPr lang="fr-FR" sz="2200" dirty="0" err="1">
                <a:solidFill>
                  <a:srgbClr val="92D050"/>
                </a:solidFill>
                <a:latin typeface="Arial" panose="020B0604020202020204" pitchFamily="34" charset="0"/>
                <a:cs typeface="Arial" panose="020B0604020202020204" pitchFamily="34" charset="0"/>
              </a:rPr>
              <a:t>Oversampling</a:t>
            </a:r>
            <a:r>
              <a:rPr lang="fr-FR" sz="2200" dirty="0">
                <a:solidFill>
                  <a:srgbClr val="92D050"/>
                </a:solidFill>
                <a:latin typeface="Arial" panose="020B0604020202020204" pitchFamily="34" charset="0"/>
                <a:cs typeface="Arial" panose="020B0604020202020204" pitchFamily="34" charset="0"/>
              </a:rPr>
              <a:t> and </a:t>
            </a:r>
            <a:r>
              <a:rPr lang="fr-FR" sz="2200" dirty="0" err="1">
                <a:solidFill>
                  <a:srgbClr val="92D050"/>
                </a:solidFill>
                <a:latin typeface="Arial" panose="020B0604020202020204" pitchFamily="34" charset="0"/>
                <a:cs typeface="Arial" panose="020B0604020202020204" pitchFamily="34" charset="0"/>
              </a:rPr>
              <a:t>Undersampling</a:t>
            </a:r>
            <a:r>
              <a:rPr lang="fr-FR" sz="2200" dirty="0">
                <a:solidFill>
                  <a:srgbClr val="92D050"/>
                </a:solidFill>
                <a:latin typeface="Arial" panose="020B0604020202020204" pitchFamily="34" charset="0"/>
                <a:cs typeface="Arial" panose="020B0604020202020204" pitchFamily="34" charset="0"/>
              </a:rPr>
              <a:t> for </a:t>
            </a:r>
            <a:r>
              <a:rPr lang="fr-FR" sz="2200" dirty="0" err="1">
                <a:solidFill>
                  <a:srgbClr val="92D050"/>
                </a:solidFill>
                <a:latin typeface="Arial" panose="020B0604020202020204" pitchFamily="34" charset="0"/>
                <a:cs typeface="Arial" panose="020B0604020202020204" pitchFamily="34" charset="0"/>
              </a:rPr>
              <a:t>Imbalanced</a:t>
            </a:r>
            <a:r>
              <a:rPr lang="fr-FR" sz="2200" dirty="0">
                <a:solidFill>
                  <a:srgbClr val="92D050"/>
                </a:solidFill>
                <a:latin typeface="Arial" panose="020B0604020202020204" pitchFamily="34" charset="0"/>
                <a:cs typeface="Arial" panose="020B0604020202020204" pitchFamily="34" charset="0"/>
              </a:rPr>
              <a:t> Classification</a:t>
            </a:r>
            <a:r>
              <a:rPr lang="fr-FR" sz="3000" dirty="0">
                <a:solidFill>
                  <a:srgbClr val="92D050"/>
                </a:solidFill>
                <a:latin typeface="Arial" panose="020B0604020202020204" pitchFamily="34" charset="0"/>
              </a:rPr>
              <a:t> </a:t>
            </a:r>
            <a:endParaRPr lang="fr-FR" sz="3000" dirty="0">
              <a:solidFill>
                <a:srgbClr val="92D050"/>
              </a:solidFill>
              <a:effectLst/>
            </a:endParaRPr>
          </a:p>
        </p:txBody>
      </p:sp>
      <p:grpSp>
        <p:nvGrpSpPr>
          <p:cNvPr id="16" name="Groupe 15">
            <a:extLst>
              <a:ext uri="{FF2B5EF4-FFF2-40B4-BE49-F238E27FC236}">
                <a16:creationId xmlns:a16="http://schemas.microsoft.com/office/drawing/2014/main" id="{858B3114-9377-194D-B814-ED6FA4F3E637}"/>
              </a:ext>
            </a:extLst>
          </p:cNvPr>
          <p:cNvGrpSpPr/>
          <p:nvPr/>
        </p:nvGrpSpPr>
        <p:grpSpPr>
          <a:xfrm>
            <a:off x="9333174" y="563517"/>
            <a:ext cx="1715164" cy="389033"/>
            <a:chOff x="3662834" y="1445163"/>
            <a:chExt cx="1715164" cy="389033"/>
          </a:xfrm>
          <a:solidFill>
            <a:srgbClr val="404040"/>
          </a:solidFill>
        </p:grpSpPr>
        <p:sp>
          <p:nvSpPr>
            <p:cNvPr id="17" name="Forme libre : forme 25">
              <a:extLst>
                <a:ext uri="{FF2B5EF4-FFF2-40B4-BE49-F238E27FC236}">
                  <a16:creationId xmlns:a16="http://schemas.microsoft.com/office/drawing/2014/main" id="{BD5FE07C-2D77-214C-938B-A0A0C5B4352C}"/>
                </a:ext>
              </a:extLst>
            </p:cNvPr>
            <p:cNvSpPr/>
            <p:nvPr/>
          </p:nvSpPr>
          <p:spPr>
            <a:xfrm>
              <a:off x="3890561" y="1767776"/>
              <a:ext cx="132840" cy="66420"/>
            </a:xfrm>
            <a:custGeom>
              <a:avLst/>
              <a:gdLst>
                <a:gd name="connsiteX0" fmla="*/ 0 w 132840"/>
                <a:gd name="connsiteY0" fmla="*/ 0 h 66420"/>
                <a:gd name="connsiteX1" fmla="*/ 132841 w 132840"/>
                <a:gd name="connsiteY1" fmla="*/ 0 h 66420"/>
                <a:gd name="connsiteX2" fmla="*/ 132841 w 132840"/>
                <a:gd name="connsiteY2" fmla="*/ 66420 h 66420"/>
                <a:gd name="connsiteX3" fmla="*/ 0 w 132840"/>
                <a:gd name="connsiteY3" fmla="*/ 66420 h 66420"/>
              </a:gdLst>
              <a:ahLst/>
              <a:cxnLst>
                <a:cxn ang="0">
                  <a:pos x="connsiteX0" y="connsiteY0"/>
                </a:cxn>
                <a:cxn ang="0">
                  <a:pos x="connsiteX1" y="connsiteY1"/>
                </a:cxn>
                <a:cxn ang="0">
                  <a:pos x="connsiteX2" y="connsiteY2"/>
                </a:cxn>
                <a:cxn ang="0">
                  <a:pos x="connsiteX3" y="connsiteY3"/>
                </a:cxn>
              </a:cxnLst>
              <a:rect l="l" t="t" r="r" b="b"/>
              <a:pathLst>
                <a:path w="132840" h="66420">
                  <a:moveTo>
                    <a:pt x="0" y="0"/>
                  </a:moveTo>
                  <a:lnTo>
                    <a:pt x="132841" y="0"/>
                  </a:lnTo>
                  <a:lnTo>
                    <a:pt x="132841" y="66420"/>
                  </a:lnTo>
                  <a:lnTo>
                    <a:pt x="0" y="66420"/>
                  </a:lnTo>
                  <a:close/>
                </a:path>
              </a:pathLst>
            </a:custGeom>
            <a:grpFill/>
            <a:ln w="4663" cap="flat">
              <a:noFill/>
              <a:prstDash val="solid"/>
              <a:miter/>
            </a:ln>
          </p:spPr>
          <p:txBody>
            <a:bodyPr rtlCol="0" anchor="ctr"/>
            <a:lstStyle/>
            <a:p>
              <a:endParaRPr lang="fr-FR"/>
            </a:p>
          </p:txBody>
        </p:sp>
        <p:sp>
          <p:nvSpPr>
            <p:cNvPr id="18" name="Forme libre : forme 26">
              <a:extLst>
                <a:ext uri="{FF2B5EF4-FFF2-40B4-BE49-F238E27FC236}">
                  <a16:creationId xmlns:a16="http://schemas.microsoft.com/office/drawing/2014/main" id="{0B076D3B-A12E-C14E-AE56-83D60569D94B}"/>
                </a:ext>
              </a:extLst>
            </p:cNvPr>
            <p:cNvSpPr/>
            <p:nvPr/>
          </p:nvSpPr>
          <p:spPr>
            <a:xfrm>
              <a:off x="3696074" y="1603528"/>
              <a:ext cx="294184" cy="157800"/>
            </a:xfrm>
            <a:custGeom>
              <a:avLst/>
              <a:gdLst>
                <a:gd name="connsiteX0" fmla="*/ 251418 w 294184"/>
                <a:gd name="connsiteY0" fmla="*/ 59873 h 157800"/>
                <a:gd name="connsiteX1" fmla="*/ 251418 w 294184"/>
                <a:gd name="connsiteY1" fmla="*/ 128191 h 157800"/>
                <a:gd name="connsiteX2" fmla="*/ 241930 w 294184"/>
                <a:gd name="connsiteY2" fmla="*/ 118703 h 157800"/>
                <a:gd name="connsiteX3" fmla="*/ 230164 w 294184"/>
                <a:gd name="connsiteY3" fmla="*/ 118703 h 157800"/>
                <a:gd name="connsiteX4" fmla="*/ 230164 w 294184"/>
                <a:gd name="connsiteY4" fmla="*/ 130469 h 157800"/>
                <a:gd name="connsiteX5" fmla="*/ 255071 w 294184"/>
                <a:gd name="connsiteY5" fmla="*/ 155376 h 157800"/>
                <a:gd name="connsiteX6" fmla="*/ 266837 w 294184"/>
                <a:gd name="connsiteY6" fmla="*/ 155376 h 157800"/>
                <a:gd name="connsiteX7" fmla="*/ 291745 w 294184"/>
                <a:gd name="connsiteY7" fmla="*/ 130469 h 157800"/>
                <a:gd name="connsiteX8" fmla="*/ 291721 w 294184"/>
                <a:gd name="connsiteY8" fmla="*/ 118632 h 157800"/>
                <a:gd name="connsiteX9" fmla="*/ 279884 w 294184"/>
                <a:gd name="connsiteY9" fmla="*/ 118655 h 157800"/>
                <a:gd name="connsiteX10" fmla="*/ 270395 w 294184"/>
                <a:gd name="connsiteY10" fmla="*/ 128144 h 157800"/>
                <a:gd name="connsiteX11" fmla="*/ 270395 w 294184"/>
                <a:gd name="connsiteY11" fmla="*/ 40896 h 157800"/>
                <a:gd name="connsiteX12" fmla="*/ 189742 w 294184"/>
                <a:gd name="connsiteY12" fmla="*/ 40896 h 157800"/>
                <a:gd name="connsiteX13" fmla="*/ 147043 w 294184"/>
                <a:gd name="connsiteY13" fmla="*/ 0 h 157800"/>
                <a:gd name="connsiteX14" fmla="*/ 104345 w 294184"/>
                <a:gd name="connsiteY14" fmla="*/ 40896 h 157800"/>
                <a:gd name="connsiteX15" fmla="*/ 23691 w 294184"/>
                <a:gd name="connsiteY15" fmla="*/ 40896 h 157800"/>
                <a:gd name="connsiteX16" fmla="*/ 23691 w 294184"/>
                <a:gd name="connsiteY16" fmla="*/ 128191 h 157800"/>
                <a:gd name="connsiteX17" fmla="*/ 14203 w 294184"/>
                <a:gd name="connsiteY17" fmla="*/ 118703 h 157800"/>
                <a:gd name="connsiteX18" fmla="*/ 2437 w 294184"/>
                <a:gd name="connsiteY18" fmla="*/ 118703 h 157800"/>
                <a:gd name="connsiteX19" fmla="*/ 2437 w 294184"/>
                <a:gd name="connsiteY19" fmla="*/ 130469 h 157800"/>
                <a:gd name="connsiteX20" fmla="*/ 27344 w 294184"/>
                <a:gd name="connsiteY20" fmla="*/ 155376 h 157800"/>
                <a:gd name="connsiteX21" fmla="*/ 39110 w 294184"/>
                <a:gd name="connsiteY21" fmla="*/ 155376 h 157800"/>
                <a:gd name="connsiteX22" fmla="*/ 64018 w 294184"/>
                <a:gd name="connsiteY22" fmla="*/ 130469 h 157800"/>
                <a:gd name="connsiteX23" fmla="*/ 63994 w 294184"/>
                <a:gd name="connsiteY23" fmla="*/ 118632 h 157800"/>
                <a:gd name="connsiteX24" fmla="*/ 52157 w 294184"/>
                <a:gd name="connsiteY24" fmla="*/ 118655 h 157800"/>
                <a:gd name="connsiteX25" fmla="*/ 42668 w 294184"/>
                <a:gd name="connsiteY25" fmla="*/ 128144 h 157800"/>
                <a:gd name="connsiteX26" fmla="*/ 42668 w 294184"/>
                <a:gd name="connsiteY26" fmla="*/ 59873 h 157800"/>
                <a:gd name="connsiteX27" fmla="*/ 104345 w 294184"/>
                <a:gd name="connsiteY27" fmla="*/ 59873 h 157800"/>
                <a:gd name="connsiteX28" fmla="*/ 147043 w 294184"/>
                <a:gd name="connsiteY28" fmla="*/ 102572 h 157800"/>
                <a:gd name="connsiteX29" fmla="*/ 189742 w 294184"/>
                <a:gd name="connsiteY29" fmla="*/ 59873 h 157800"/>
                <a:gd name="connsiteX30" fmla="*/ 251418 w 294184"/>
                <a:gd name="connsiteY30" fmla="*/ 59873 h 15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4184" h="157800">
                  <a:moveTo>
                    <a:pt x="251418" y="59873"/>
                  </a:moveTo>
                  <a:lnTo>
                    <a:pt x="251418" y="128191"/>
                  </a:lnTo>
                  <a:lnTo>
                    <a:pt x="241930" y="118703"/>
                  </a:lnTo>
                  <a:cubicBezTo>
                    <a:pt x="238681" y="115454"/>
                    <a:pt x="233413" y="115454"/>
                    <a:pt x="230164" y="118703"/>
                  </a:cubicBezTo>
                  <a:cubicBezTo>
                    <a:pt x="226915" y="121952"/>
                    <a:pt x="226915" y="127220"/>
                    <a:pt x="230164" y="130469"/>
                  </a:cubicBezTo>
                  <a:lnTo>
                    <a:pt x="255071" y="155376"/>
                  </a:lnTo>
                  <a:cubicBezTo>
                    <a:pt x="258327" y="158609"/>
                    <a:pt x="263581" y="158609"/>
                    <a:pt x="266837" y="155376"/>
                  </a:cubicBezTo>
                  <a:lnTo>
                    <a:pt x="291745" y="130469"/>
                  </a:lnTo>
                  <a:cubicBezTo>
                    <a:pt x="295007" y="127193"/>
                    <a:pt x="294997" y="121894"/>
                    <a:pt x="291721" y="118632"/>
                  </a:cubicBezTo>
                  <a:cubicBezTo>
                    <a:pt x="288446" y="115369"/>
                    <a:pt x="283146" y="115380"/>
                    <a:pt x="279884" y="118655"/>
                  </a:cubicBezTo>
                  <a:lnTo>
                    <a:pt x="270395" y="128144"/>
                  </a:lnTo>
                  <a:lnTo>
                    <a:pt x="270395" y="40896"/>
                  </a:lnTo>
                  <a:lnTo>
                    <a:pt x="189742" y="40896"/>
                  </a:lnTo>
                  <a:lnTo>
                    <a:pt x="147043" y="0"/>
                  </a:lnTo>
                  <a:lnTo>
                    <a:pt x="104345" y="40896"/>
                  </a:lnTo>
                  <a:lnTo>
                    <a:pt x="23691" y="40896"/>
                  </a:lnTo>
                  <a:lnTo>
                    <a:pt x="23691" y="128191"/>
                  </a:lnTo>
                  <a:lnTo>
                    <a:pt x="14203" y="118703"/>
                  </a:lnTo>
                  <a:cubicBezTo>
                    <a:pt x="10954" y="115454"/>
                    <a:pt x="5686" y="115454"/>
                    <a:pt x="2437" y="118703"/>
                  </a:cubicBezTo>
                  <a:cubicBezTo>
                    <a:pt x="-812" y="121952"/>
                    <a:pt x="-812" y="127220"/>
                    <a:pt x="2437" y="130469"/>
                  </a:cubicBezTo>
                  <a:lnTo>
                    <a:pt x="27344" y="155376"/>
                  </a:lnTo>
                  <a:cubicBezTo>
                    <a:pt x="30600" y="158609"/>
                    <a:pt x="35854" y="158609"/>
                    <a:pt x="39110" y="155376"/>
                  </a:cubicBezTo>
                  <a:lnTo>
                    <a:pt x="64018" y="130469"/>
                  </a:lnTo>
                  <a:cubicBezTo>
                    <a:pt x="67280" y="127193"/>
                    <a:pt x="67270" y="121894"/>
                    <a:pt x="63994" y="118632"/>
                  </a:cubicBezTo>
                  <a:cubicBezTo>
                    <a:pt x="60719" y="115369"/>
                    <a:pt x="55419" y="115380"/>
                    <a:pt x="52157" y="118655"/>
                  </a:cubicBezTo>
                  <a:lnTo>
                    <a:pt x="42668" y="128144"/>
                  </a:lnTo>
                  <a:lnTo>
                    <a:pt x="42668" y="59873"/>
                  </a:lnTo>
                  <a:lnTo>
                    <a:pt x="104345" y="59873"/>
                  </a:lnTo>
                  <a:lnTo>
                    <a:pt x="147043" y="102572"/>
                  </a:lnTo>
                  <a:lnTo>
                    <a:pt x="189742" y="59873"/>
                  </a:lnTo>
                  <a:lnTo>
                    <a:pt x="251418" y="59873"/>
                  </a:lnTo>
                  <a:close/>
                </a:path>
              </a:pathLst>
            </a:custGeom>
            <a:grpFill/>
            <a:ln w="4663" cap="flat">
              <a:noFill/>
              <a:prstDash val="solid"/>
              <a:miter/>
            </a:ln>
          </p:spPr>
          <p:txBody>
            <a:bodyPr rtlCol="0" anchor="ctr"/>
            <a:lstStyle/>
            <a:p>
              <a:endParaRPr lang="fr-FR"/>
            </a:p>
          </p:txBody>
        </p:sp>
        <p:sp>
          <p:nvSpPr>
            <p:cNvPr id="19" name="Forme libre : forme 27">
              <a:extLst>
                <a:ext uri="{FF2B5EF4-FFF2-40B4-BE49-F238E27FC236}">
                  <a16:creationId xmlns:a16="http://schemas.microsoft.com/office/drawing/2014/main" id="{8D1D9B8A-ACA2-5A4D-9B8B-4BF0DE197072}"/>
                </a:ext>
              </a:extLst>
            </p:cNvPr>
            <p:cNvSpPr/>
            <p:nvPr/>
          </p:nvSpPr>
          <p:spPr>
            <a:xfrm>
              <a:off x="3662834" y="1767776"/>
              <a:ext cx="132840" cy="66420"/>
            </a:xfrm>
            <a:custGeom>
              <a:avLst/>
              <a:gdLst>
                <a:gd name="connsiteX0" fmla="*/ 0 w 132840"/>
                <a:gd name="connsiteY0" fmla="*/ 0 h 66420"/>
                <a:gd name="connsiteX1" fmla="*/ 132841 w 132840"/>
                <a:gd name="connsiteY1" fmla="*/ 0 h 66420"/>
                <a:gd name="connsiteX2" fmla="*/ 132841 w 132840"/>
                <a:gd name="connsiteY2" fmla="*/ 66420 h 66420"/>
                <a:gd name="connsiteX3" fmla="*/ 0 w 132840"/>
                <a:gd name="connsiteY3" fmla="*/ 66420 h 66420"/>
              </a:gdLst>
              <a:ahLst/>
              <a:cxnLst>
                <a:cxn ang="0">
                  <a:pos x="connsiteX0" y="connsiteY0"/>
                </a:cxn>
                <a:cxn ang="0">
                  <a:pos x="connsiteX1" y="connsiteY1"/>
                </a:cxn>
                <a:cxn ang="0">
                  <a:pos x="connsiteX2" y="connsiteY2"/>
                </a:cxn>
                <a:cxn ang="0">
                  <a:pos x="connsiteX3" y="connsiteY3"/>
                </a:cxn>
              </a:cxnLst>
              <a:rect l="l" t="t" r="r" b="b"/>
              <a:pathLst>
                <a:path w="132840" h="66420">
                  <a:moveTo>
                    <a:pt x="0" y="0"/>
                  </a:moveTo>
                  <a:lnTo>
                    <a:pt x="132841" y="0"/>
                  </a:lnTo>
                  <a:lnTo>
                    <a:pt x="132841" y="66420"/>
                  </a:lnTo>
                  <a:lnTo>
                    <a:pt x="0" y="66420"/>
                  </a:lnTo>
                  <a:close/>
                </a:path>
              </a:pathLst>
            </a:custGeom>
            <a:grpFill/>
            <a:ln w="4663" cap="flat">
              <a:noFill/>
              <a:prstDash val="solid"/>
              <a:miter/>
            </a:ln>
          </p:spPr>
          <p:txBody>
            <a:bodyPr rtlCol="0" anchor="ctr"/>
            <a:lstStyle/>
            <a:p>
              <a:endParaRPr lang="fr-FR"/>
            </a:p>
          </p:txBody>
        </p:sp>
        <p:sp>
          <p:nvSpPr>
            <p:cNvPr id="20" name="Forme libre : forme 30">
              <a:extLst>
                <a:ext uri="{FF2B5EF4-FFF2-40B4-BE49-F238E27FC236}">
                  <a16:creationId xmlns:a16="http://schemas.microsoft.com/office/drawing/2014/main" id="{0C8F5B3F-4167-B44B-B98D-EDB13E80A0D4}"/>
                </a:ext>
              </a:extLst>
            </p:cNvPr>
            <p:cNvSpPr/>
            <p:nvPr/>
          </p:nvSpPr>
          <p:spPr>
            <a:xfrm>
              <a:off x="3776697" y="1445163"/>
              <a:ext cx="132840" cy="150067"/>
            </a:xfrm>
            <a:custGeom>
              <a:avLst/>
              <a:gdLst>
                <a:gd name="connsiteX0" fmla="*/ 57454 w 132840"/>
                <a:gd name="connsiteY0" fmla="*/ 121027 h 150067"/>
                <a:gd name="connsiteX1" fmla="*/ 47443 w 132840"/>
                <a:gd name="connsiteY1" fmla="*/ 110969 h 150067"/>
                <a:gd name="connsiteX2" fmla="*/ 35677 w 132840"/>
                <a:gd name="connsiteY2" fmla="*/ 110969 h 150067"/>
                <a:gd name="connsiteX3" fmla="*/ 35677 w 132840"/>
                <a:gd name="connsiteY3" fmla="*/ 122735 h 150067"/>
                <a:gd name="connsiteX4" fmla="*/ 60585 w 132840"/>
                <a:gd name="connsiteY4" fmla="*/ 147643 h 150067"/>
                <a:gd name="connsiteX5" fmla="*/ 72351 w 132840"/>
                <a:gd name="connsiteY5" fmla="*/ 147643 h 150067"/>
                <a:gd name="connsiteX6" fmla="*/ 97258 w 132840"/>
                <a:gd name="connsiteY6" fmla="*/ 122735 h 150067"/>
                <a:gd name="connsiteX7" fmla="*/ 97211 w 132840"/>
                <a:gd name="connsiteY7" fmla="*/ 110922 h 150067"/>
                <a:gd name="connsiteX8" fmla="*/ 85398 w 132840"/>
                <a:gd name="connsiteY8" fmla="*/ 110969 h 150067"/>
                <a:gd name="connsiteX9" fmla="*/ 76383 w 132840"/>
                <a:gd name="connsiteY9" fmla="*/ 120031 h 150067"/>
                <a:gd name="connsiteX10" fmla="*/ 76383 w 132840"/>
                <a:gd name="connsiteY10" fmla="*/ 66420 h 150067"/>
                <a:gd name="connsiteX11" fmla="*/ 132841 w 132840"/>
                <a:gd name="connsiteY11" fmla="*/ 66420 h 150067"/>
                <a:gd name="connsiteX12" fmla="*/ 132841 w 132840"/>
                <a:gd name="connsiteY12" fmla="*/ 0 h 150067"/>
                <a:gd name="connsiteX13" fmla="*/ 0 w 132840"/>
                <a:gd name="connsiteY13" fmla="*/ 0 h 150067"/>
                <a:gd name="connsiteX14" fmla="*/ 0 w 132840"/>
                <a:gd name="connsiteY14" fmla="*/ 66420 h 150067"/>
                <a:gd name="connsiteX15" fmla="*/ 57454 w 132840"/>
                <a:gd name="connsiteY15" fmla="*/ 66420 h 150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2840" h="150067">
                  <a:moveTo>
                    <a:pt x="57454" y="121027"/>
                  </a:moveTo>
                  <a:lnTo>
                    <a:pt x="47443" y="110969"/>
                  </a:lnTo>
                  <a:cubicBezTo>
                    <a:pt x="44194" y="107721"/>
                    <a:pt x="38926" y="107721"/>
                    <a:pt x="35677" y="110969"/>
                  </a:cubicBezTo>
                  <a:cubicBezTo>
                    <a:pt x="32428" y="114218"/>
                    <a:pt x="32428" y="119486"/>
                    <a:pt x="35677" y="122735"/>
                  </a:cubicBezTo>
                  <a:lnTo>
                    <a:pt x="60585" y="147643"/>
                  </a:lnTo>
                  <a:cubicBezTo>
                    <a:pt x="63841" y="150875"/>
                    <a:pt x="69095" y="150875"/>
                    <a:pt x="72351" y="147643"/>
                  </a:cubicBezTo>
                  <a:lnTo>
                    <a:pt x="97258" y="122735"/>
                  </a:lnTo>
                  <a:cubicBezTo>
                    <a:pt x="100507" y="119460"/>
                    <a:pt x="100486" y="114171"/>
                    <a:pt x="97211" y="110922"/>
                  </a:cubicBezTo>
                  <a:cubicBezTo>
                    <a:pt x="93935" y="107673"/>
                    <a:pt x="88647" y="107694"/>
                    <a:pt x="85398" y="110969"/>
                  </a:cubicBezTo>
                  <a:lnTo>
                    <a:pt x="76383" y="120031"/>
                  </a:lnTo>
                  <a:lnTo>
                    <a:pt x="76383" y="66420"/>
                  </a:lnTo>
                  <a:lnTo>
                    <a:pt x="132841" y="66420"/>
                  </a:lnTo>
                  <a:lnTo>
                    <a:pt x="132841" y="0"/>
                  </a:lnTo>
                  <a:lnTo>
                    <a:pt x="0" y="0"/>
                  </a:lnTo>
                  <a:lnTo>
                    <a:pt x="0" y="66420"/>
                  </a:lnTo>
                  <a:lnTo>
                    <a:pt x="57454" y="66420"/>
                  </a:lnTo>
                  <a:close/>
                </a:path>
              </a:pathLst>
            </a:custGeom>
            <a:grpFill/>
            <a:ln w="4663" cap="flat">
              <a:noFill/>
              <a:prstDash val="solid"/>
              <a:miter/>
            </a:ln>
          </p:spPr>
          <p:txBody>
            <a:bodyPr rtlCol="0" anchor="ctr"/>
            <a:lstStyle/>
            <a:p>
              <a:endParaRPr lang="fr-FR"/>
            </a:p>
          </p:txBody>
        </p:sp>
        <p:sp>
          <p:nvSpPr>
            <p:cNvPr id="21" name="Flèche : droite 9">
              <a:extLst>
                <a:ext uri="{FF2B5EF4-FFF2-40B4-BE49-F238E27FC236}">
                  <a16:creationId xmlns:a16="http://schemas.microsoft.com/office/drawing/2014/main" id="{79E51B1F-A78B-CC4D-ADC7-F1C36B82C0B4}"/>
                </a:ext>
              </a:extLst>
            </p:cNvPr>
            <p:cNvSpPr/>
            <p:nvPr/>
          </p:nvSpPr>
          <p:spPr>
            <a:xfrm>
              <a:off x="4086517" y="1552050"/>
              <a:ext cx="190500" cy="175260"/>
            </a:xfrm>
            <a:prstGeom prst="rightArrow">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2" name="Flèche : droite 10">
              <a:extLst>
                <a:ext uri="{FF2B5EF4-FFF2-40B4-BE49-F238E27FC236}">
                  <a16:creationId xmlns:a16="http://schemas.microsoft.com/office/drawing/2014/main" id="{DEDB172F-024D-D54E-92C5-A398CF3E713B}"/>
                </a:ext>
              </a:extLst>
            </p:cNvPr>
            <p:cNvSpPr/>
            <p:nvPr/>
          </p:nvSpPr>
          <p:spPr>
            <a:xfrm>
              <a:off x="4763815" y="1552050"/>
              <a:ext cx="190500" cy="175260"/>
            </a:xfrm>
            <a:prstGeom prst="rightArrow">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3" name="Forme libre : forme 32">
              <a:extLst>
                <a:ext uri="{FF2B5EF4-FFF2-40B4-BE49-F238E27FC236}">
                  <a16:creationId xmlns:a16="http://schemas.microsoft.com/office/drawing/2014/main" id="{5B6DFC05-99E8-B34C-BF4D-1207C361DCB5}"/>
                </a:ext>
              </a:extLst>
            </p:cNvPr>
            <p:cNvSpPr/>
            <p:nvPr/>
          </p:nvSpPr>
          <p:spPr>
            <a:xfrm>
              <a:off x="4567859" y="1767776"/>
              <a:ext cx="132840" cy="66420"/>
            </a:xfrm>
            <a:custGeom>
              <a:avLst/>
              <a:gdLst>
                <a:gd name="connsiteX0" fmla="*/ 0 w 132840"/>
                <a:gd name="connsiteY0" fmla="*/ 0 h 66420"/>
                <a:gd name="connsiteX1" fmla="*/ 132841 w 132840"/>
                <a:gd name="connsiteY1" fmla="*/ 0 h 66420"/>
                <a:gd name="connsiteX2" fmla="*/ 132841 w 132840"/>
                <a:gd name="connsiteY2" fmla="*/ 66420 h 66420"/>
                <a:gd name="connsiteX3" fmla="*/ 0 w 132840"/>
                <a:gd name="connsiteY3" fmla="*/ 66420 h 66420"/>
              </a:gdLst>
              <a:ahLst/>
              <a:cxnLst>
                <a:cxn ang="0">
                  <a:pos x="connsiteX0" y="connsiteY0"/>
                </a:cxn>
                <a:cxn ang="0">
                  <a:pos x="connsiteX1" y="connsiteY1"/>
                </a:cxn>
                <a:cxn ang="0">
                  <a:pos x="connsiteX2" y="connsiteY2"/>
                </a:cxn>
                <a:cxn ang="0">
                  <a:pos x="connsiteX3" y="connsiteY3"/>
                </a:cxn>
              </a:cxnLst>
              <a:rect l="l" t="t" r="r" b="b"/>
              <a:pathLst>
                <a:path w="132840" h="66420">
                  <a:moveTo>
                    <a:pt x="0" y="0"/>
                  </a:moveTo>
                  <a:lnTo>
                    <a:pt x="132841" y="0"/>
                  </a:lnTo>
                  <a:lnTo>
                    <a:pt x="132841" y="66420"/>
                  </a:lnTo>
                  <a:lnTo>
                    <a:pt x="0" y="66420"/>
                  </a:lnTo>
                  <a:close/>
                </a:path>
              </a:pathLst>
            </a:custGeom>
            <a:grpFill/>
            <a:ln w="4663" cap="flat">
              <a:noFill/>
              <a:prstDash val="solid"/>
              <a:miter/>
            </a:ln>
          </p:spPr>
          <p:txBody>
            <a:bodyPr rtlCol="0" anchor="ctr"/>
            <a:lstStyle/>
            <a:p>
              <a:endParaRPr lang="fr-FR"/>
            </a:p>
          </p:txBody>
        </p:sp>
        <p:sp>
          <p:nvSpPr>
            <p:cNvPr id="24" name="Forme libre : forme 33">
              <a:extLst>
                <a:ext uri="{FF2B5EF4-FFF2-40B4-BE49-F238E27FC236}">
                  <a16:creationId xmlns:a16="http://schemas.microsoft.com/office/drawing/2014/main" id="{B1BA053F-2969-3C4E-8F1A-0B5463FD580E}"/>
                </a:ext>
              </a:extLst>
            </p:cNvPr>
            <p:cNvSpPr/>
            <p:nvPr/>
          </p:nvSpPr>
          <p:spPr>
            <a:xfrm>
              <a:off x="4373372" y="1603528"/>
              <a:ext cx="294184" cy="157800"/>
            </a:xfrm>
            <a:custGeom>
              <a:avLst/>
              <a:gdLst>
                <a:gd name="connsiteX0" fmla="*/ 251418 w 294184"/>
                <a:gd name="connsiteY0" fmla="*/ 59873 h 157800"/>
                <a:gd name="connsiteX1" fmla="*/ 251418 w 294184"/>
                <a:gd name="connsiteY1" fmla="*/ 128191 h 157800"/>
                <a:gd name="connsiteX2" fmla="*/ 241930 w 294184"/>
                <a:gd name="connsiteY2" fmla="*/ 118703 h 157800"/>
                <a:gd name="connsiteX3" fmla="*/ 230164 w 294184"/>
                <a:gd name="connsiteY3" fmla="*/ 118703 h 157800"/>
                <a:gd name="connsiteX4" fmla="*/ 230164 w 294184"/>
                <a:gd name="connsiteY4" fmla="*/ 130469 h 157800"/>
                <a:gd name="connsiteX5" fmla="*/ 255071 w 294184"/>
                <a:gd name="connsiteY5" fmla="*/ 155376 h 157800"/>
                <a:gd name="connsiteX6" fmla="*/ 266837 w 294184"/>
                <a:gd name="connsiteY6" fmla="*/ 155376 h 157800"/>
                <a:gd name="connsiteX7" fmla="*/ 291745 w 294184"/>
                <a:gd name="connsiteY7" fmla="*/ 130469 h 157800"/>
                <a:gd name="connsiteX8" fmla="*/ 291721 w 294184"/>
                <a:gd name="connsiteY8" fmla="*/ 118632 h 157800"/>
                <a:gd name="connsiteX9" fmla="*/ 279884 w 294184"/>
                <a:gd name="connsiteY9" fmla="*/ 118655 h 157800"/>
                <a:gd name="connsiteX10" fmla="*/ 270395 w 294184"/>
                <a:gd name="connsiteY10" fmla="*/ 128144 h 157800"/>
                <a:gd name="connsiteX11" fmla="*/ 270395 w 294184"/>
                <a:gd name="connsiteY11" fmla="*/ 40896 h 157800"/>
                <a:gd name="connsiteX12" fmla="*/ 189742 w 294184"/>
                <a:gd name="connsiteY12" fmla="*/ 40896 h 157800"/>
                <a:gd name="connsiteX13" fmla="*/ 147043 w 294184"/>
                <a:gd name="connsiteY13" fmla="*/ 0 h 157800"/>
                <a:gd name="connsiteX14" fmla="*/ 104345 w 294184"/>
                <a:gd name="connsiteY14" fmla="*/ 40896 h 157800"/>
                <a:gd name="connsiteX15" fmla="*/ 23691 w 294184"/>
                <a:gd name="connsiteY15" fmla="*/ 40896 h 157800"/>
                <a:gd name="connsiteX16" fmla="*/ 23691 w 294184"/>
                <a:gd name="connsiteY16" fmla="*/ 128191 h 157800"/>
                <a:gd name="connsiteX17" fmla="*/ 14203 w 294184"/>
                <a:gd name="connsiteY17" fmla="*/ 118703 h 157800"/>
                <a:gd name="connsiteX18" fmla="*/ 2437 w 294184"/>
                <a:gd name="connsiteY18" fmla="*/ 118703 h 157800"/>
                <a:gd name="connsiteX19" fmla="*/ 2437 w 294184"/>
                <a:gd name="connsiteY19" fmla="*/ 130469 h 157800"/>
                <a:gd name="connsiteX20" fmla="*/ 27344 w 294184"/>
                <a:gd name="connsiteY20" fmla="*/ 155376 h 157800"/>
                <a:gd name="connsiteX21" fmla="*/ 39110 w 294184"/>
                <a:gd name="connsiteY21" fmla="*/ 155376 h 157800"/>
                <a:gd name="connsiteX22" fmla="*/ 64018 w 294184"/>
                <a:gd name="connsiteY22" fmla="*/ 130469 h 157800"/>
                <a:gd name="connsiteX23" fmla="*/ 63994 w 294184"/>
                <a:gd name="connsiteY23" fmla="*/ 118632 h 157800"/>
                <a:gd name="connsiteX24" fmla="*/ 52157 w 294184"/>
                <a:gd name="connsiteY24" fmla="*/ 118655 h 157800"/>
                <a:gd name="connsiteX25" fmla="*/ 42668 w 294184"/>
                <a:gd name="connsiteY25" fmla="*/ 128144 h 157800"/>
                <a:gd name="connsiteX26" fmla="*/ 42668 w 294184"/>
                <a:gd name="connsiteY26" fmla="*/ 59873 h 157800"/>
                <a:gd name="connsiteX27" fmla="*/ 104345 w 294184"/>
                <a:gd name="connsiteY27" fmla="*/ 59873 h 157800"/>
                <a:gd name="connsiteX28" fmla="*/ 147043 w 294184"/>
                <a:gd name="connsiteY28" fmla="*/ 102572 h 157800"/>
                <a:gd name="connsiteX29" fmla="*/ 189742 w 294184"/>
                <a:gd name="connsiteY29" fmla="*/ 59873 h 157800"/>
                <a:gd name="connsiteX30" fmla="*/ 251418 w 294184"/>
                <a:gd name="connsiteY30" fmla="*/ 59873 h 15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4184" h="157800">
                  <a:moveTo>
                    <a:pt x="251418" y="59873"/>
                  </a:moveTo>
                  <a:lnTo>
                    <a:pt x="251418" y="128191"/>
                  </a:lnTo>
                  <a:lnTo>
                    <a:pt x="241930" y="118703"/>
                  </a:lnTo>
                  <a:cubicBezTo>
                    <a:pt x="238681" y="115454"/>
                    <a:pt x="233413" y="115454"/>
                    <a:pt x="230164" y="118703"/>
                  </a:cubicBezTo>
                  <a:cubicBezTo>
                    <a:pt x="226915" y="121952"/>
                    <a:pt x="226915" y="127220"/>
                    <a:pt x="230164" y="130469"/>
                  </a:cubicBezTo>
                  <a:lnTo>
                    <a:pt x="255071" y="155376"/>
                  </a:lnTo>
                  <a:cubicBezTo>
                    <a:pt x="258327" y="158609"/>
                    <a:pt x="263581" y="158609"/>
                    <a:pt x="266837" y="155376"/>
                  </a:cubicBezTo>
                  <a:lnTo>
                    <a:pt x="291745" y="130469"/>
                  </a:lnTo>
                  <a:cubicBezTo>
                    <a:pt x="295007" y="127193"/>
                    <a:pt x="294997" y="121894"/>
                    <a:pt x="291721" y="118632"/>
                  </a:cubicBezTo>
                  <a:cubicBezTo>
                    <a:pt x="288446" y="115369"/>
                    <a:pt x="283146" y="115380"/>
                    <a:pt x="279884" y="118655"/>
                  </a:cubicBezTo>
                  <a:lnTo>
                    <a:pt x="270395" y="128144"/>
                  </a:lnTo>
                  <a:lnTo>
                    <a:pt x="270395" y="40896"/>
                  </a:lnTo>
                  <a:lnTo>
                    <a:pt x="189742" y="40896"/>
                  </a:lnTo>
                  <a:lnTo>
                    <a:pt x="147043" y="0"/>
                  </a:lnTo>
                  <a:lnTo>
                    <a:pt x="104345" y="40896"/>
                  </a:lnTo>
                  <a:lnTo>
                    <a:pt x="23691" y="40896"/>
                  </a:lnTo>
                  <a:lnTo>
                    <a:pt x="23691" y="128191"/>
                  </a:lnTo>
                  <a:lnTo>
                    <a:pt x="14203" y="118703"/>
                  </a:lnTo>
                  <a:cubicBezTo>
                    <a:pt x="10954" y="115454"/>
                    <a:pt x="5686" y="115454"/>
                    <a:pt x="2437" y="118703"/>
                  </a:cubicBezTo>
                  <a:cubicBezTo>
                    <a:pt x="-812" y="121952"/>
                    <a:pt x="-812" y="127220"/>
                    <a:pt x="2437" y="130469"/>
                  </a:cubicBezTo>
                  <a:lnTo>
                    <a:pt x="27344" y="155376"/>
                  </a:lnTo>
                  <a:cubicBezTo>
                    <a:pt x="30600" y="158609"/>
                    <a:pt x="35854" y="158609"/>
                    <a:pt x="39110" y="155376"/>
                  </a:cubicBezTo>
                  <a:lnTo>
                    <a:pt x="64018" y="130469"/>
                  </a:lnTo>
                  <a:cubicBezTo>
                    <a:pt x="67280" y="127193"/>
                    <a:pt x="67270" y="121894"/>
                    <a:pt x="63994" y="118632"/>
                  </a:cubicBezTo>
                  <a:cubicBezTo>
                    <a:pt x="60719" y="115369"/>
                    <a:pt x="55419" y="115380"/>
                    <a:pt x="52157" y="118655"/>
                  </a:cubicBezTo>
                  <a:lnTo>
                    <a:pt x="42668" y="128144"/>
                  </a:lnTo>
                  <a:lnTo>
                    <a:pt x="42668" y="59873"/>
                  </a:lnTo>
                  <a:lnTo>
                    <a:pt x="104345" y="59873"/>
                  </a:lnTo>
                  <a:lnTo>
                    <a:pt x="147043" y="102572"/>
                  </a:lnTo>
                  <a:lnTo>
                    <a:pt x="189742" y="59873"/>
                  </a:lnTo>
                  <a:lnTo>
                    <a:pt x="251418" y="59873"/>
                  </a:lnTo>
                  <a:close/>
                </a:path>
              </a:pathLst>
            </a:custGeom>
            <a:grpFill/>
            <a:ln w="4663" cap="flat">
              <a:noFill/>
              <a:prstDash val="solid"/>
              <a:miter/>
            </a:ln>
          </p:spPr>
          <p:txBody>
            <a:bodyPr rtlCol="0" anchor="ctr"/>
            <a:lstStyle/>
            <a:p>
              <a:endParaRPr lang="fr-FR"/>
            </a:p>
          </p:txBody>
        </p:sp>
        <p:sp>
          <p:nvSpPr>
            <p:cNvPr id="25" name="Forme libre : forme 34">
              <a:extLst>
                <a:ext uri="{FF2B5EF4-FFF2-40B4-BE49-F238E27FC236}">
                  <a16:creationId xmlns:a16="http://schemas.microsoft.com/office/drawing/2014/main" id="{2D0B8DC8-E6F8-1844-A542-1ACE12CB9DAD}"/>
                </a:ext>
              </a:extLst>
            </p:cNvPr>
            <p:cNvSpPr/>
            <p:nvPr/>
          </p:nvSpPr>
          <p:spPr>
            <a:xfrm>
              <a:off x="4340132" y="1767776"/>
              <a:ext cx="132840" cy="66420"/>
            </a:xfrm>
            <a:custGeom>
              <a:avLst/>
              <a:gdLst>
                <a:gd name="connsiteX0" fmla="*/ 0 w 132840"/>
                <a:gd name="connsiteY0" fmla="*/ 0 h 66420"/>
                <a:gd name="connsiteX1" fmla="*/ 132841 w 132840"/>
                <a:gd name="connsiteY1" fmla="*/ 0 h 66420"/>
                <a:gd name="connsiteX2" fmla="*/ 132841 w 132840"/>
                <a:gd name="connsiteY2" fmla="*/ 66420 h 66420"/>
                <a:gd name="connsiteX3" fmla="*/ 0 w 132840"/>
                <a:gd name="connsiteY3" fmla="*/ 66420 h 66420"/>
              </a:gdLst>
              <a:ahLst/>
              <a:cxnLst>
                <a:cxn ang="0">
                  <a:pos x="connsiteX0" y="connsiteY0"/>
                </a:cxn>
                <a:cxn ang="0">
                  <a:pos x="connsiteX1" y="connsiteY1"/>
                </a:cxn>
                <a:cxn ang="0">
                  <a:pos x="connsiteX2" y="connsiteY2"/>
                </a:cxn>
                <a:cxn ang="0">
                  <a:pos x="connsiteX3" y="connsiteY3"/>
                </a:cxn>
              </a:cxnLst>
              <a:rect l="l" t="t" r="r" b="b"/>
              <a:pathLst>
                <a:path w="132840" h="66420">
                  <a:moveTo>
                    <a:pt x="0" y="0"/>
                  </a:moveTo>
                  <a:lnTo>
                    <a:pt x="132841" y="0"/>
                  </a:lnTo>
                  <a:lnTo>
                    <a:pt x="132841" y="66420"/>
                  </a:lnTo>
                  <a:lnTo>
                    <a:pt x="0" y="66420"/>
                  </a:lnTo>
                  <a:close/>
                </a:path>
              </a:pathLst>
            </a:custGeom>
            <a:grpFill/>
            <a:ln w="4663" cap="flat">
              <a:noFill/>
              <a:prstDash val="solid"/>
              <a:miter/>
            </a:ln>
          </p:spPr>
          <p:txBody>
            <a:bodyPr rtlCol="0" anchor="ctr"/>
            <a:lstStyle/>
            <a:p>
              <a:endParaRPr lang="fr-FR"/>
            </a:p>
          </p:txBody>
        </p:sp>
        <p:sp>
          <p:nvSpPr>
            <p:cNvPr id="26" name="Forme libre : forme 35">
              <a:extLst>
                <a:ext uri="{FF2B5EF4-FFF2-40B4-BE49-F238E27FC236}">
                  <a16:creationId xmlns:a16="http://schemas.microsoft.com/office/drawing/2014/main" id="{228D9320-82A1-8A4A-8773-02D52CE97D9C}"/>
                </a:ext>
              </a:extLst>
            </p:cNvPr>
            <p:cNvSpPr/>
            <p:nvPr/>
          </p:nvSpPr>
          <p:spPr>
            <a:xfrm>
              <a:off x="4453995" y="1445163"/>
              <a:ext cx="132840" cy="150067"/>
            </a:xfrm>
            <a:custGeom>
              <a:avLst/>
              <a:gdLst>
                <a:gd name="connsiteX0" fmla="*/ 57454 w 132840"/>
                <a:gd name="connsiteY0" fmla="*/ 121027 h 150067"/>
                <a:gd name="connsiteX1" fmla="*/ 47443 w 132840"/>
                <a:gd name="connsiteY1" fmla="*/ 110969 h 150067"/>
                <a:gd name="connsiteX2" fmla="*/ 35677 w 132840"/>
                <a:gd name="connsiteY2" fmla="*/ 110969 h 150067"/>
                <a:gd name="connsiteX3" fmla="*/ 35677 w 132840"/>
                <a:gd name="connsiteY3" fmla="*/ 122735 h 150067"/>
                <a:gd name="connsiteX4" fmla="*/ 60585 w 132840"/>
                <a:gd name="connsiteY4" fmla="*/ 147643 h 150067"/>
                <a:gd name="connsiteX5" fmla="*/ 72351 w 132840"/>
                <a:gd name="connsiteY5" fmla="*/ 147643 h 150067"/>
                <a:gd name="connsiteX6" fmla="*/ 97258 w 132840"/>
                <a:gd name="connsiteY6" fmla="*/ 122735 h 150067"/>
                <a:gd name="connsiteX7" fmla="*/ 97211 w 132840"/>
                <a:gd name="connsiteY7" fmla="*/ 110922 h 150067"/>
                <a:gd name="connsiteX8" fmla="*/ 85398 w 132840"/>
                <a:gd name="connsiteY8" fmla="*/ 110969 h 150067"/>
                <a:gd name="connsiteX9" fmla="*/ 76383 w 132840"/>
                <a:gd name="connsiteY9" fmla="*/ 120031 h 150067"/>
                <a:gd name="connsiteX10" fmla="*/ 76383 w 132840"/>
                <a:gd name="connsiteY10" fmla="*/ 66420 h 150067"/>
                <a:gd name="connsiteX11" fmla="*/ 132841 w 132840"/>
                <a:gd name="connsiteY11" fmla="*/ 66420 h 150067"/>
                <a:gd name="connsiteX12" fmla="*/ 132841 w 132840"/>
                <a:gd name="connsiteY12" fmla="*/ 0 h 150067"/>
                <a:gd name="connsiteX13" fmla="*/ 0 w 132840"/>
                <a:gd name="connsiteY13" fmla="*/ 0 h 150067"/>
                <a:gd name="connsiteX14" fmla="*/ 0 w 132840"/>
                <a:gd name="connsiteY14" fmla="*/ 66420 h 150067"/>
                <a:gd name="connsiteX15" fmla="*/ 57454 w 132840"/>
                <a:gd name="connsiteY15" fmla="*/ 66420 h 150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2840" h="150067">
                  <a:moveTo>
                    <a:pt x="57454" y="121027"/>
                  </a:moveTo>
                  <a:lnTo>
                    <a:pt x="47443" y="110969"/>
                  </a:lnTo>
                  <a:cubicBezTo>
                    <a:pt x="44194" y="107721"/>
                    <a:pt x="38926" y="107721"/>
                    <a:pt x="35677" y="110969"/>
                  </a:cubicBezTo>
                  <a:cubicBezTo>
                    <a:pt x="32428" y="114218"/>
                    <a:pt x="32428" y="119486"/>
                    <a:pt x="35677" y="122735"/>
                  </a:cubicBezTo>
                  <a:lnTo>
                    <a:pt x="60585" y="147643"/>
                  </a:lnTo>
                  <a:cubicBezTo>
                    <a:pt x="63841" y="150875"/>
                    <a:pt x="69095" y="150875"/>
                    <a:pt x="72351" y="147643"/>
                  </a:cubicBezTo>
                  <a:lnTo>
                    <a:pt x="97258" y="122735"/>
                  </a:lnTo>
                  <a:cubicBezTo>
                    <a:pt x="100507" y="119460"/>
                    <a:pt x="100486" y="114171"/>
                    <a:pt x="97211" y="110922"/>
                  </a:cubicBezTo>
                  <a:cubicBezTo>
                    <a:pt x="93935" y="107673"/>
                    <a:pt x="88647" y="107694"/>
                    <a:pt x="85398" y="110969"/>
                  </a:cubicBezTo>
                  <a:lnTo>
                    <a:pt x="76383" y="120031"/>
                  </a:lnTo>
                  <a:lnTo>
                    <a:pt x="76383" y="66420"/>
                  </a:lnTo>
                  <a:lnTo>
                    <a:pt x="132841" y="66420"/>
                  </a:lnTo>
                  <a:lnTo>
                    <a:pt x="132841" y="0"/>
                  </a:lnTo>
                  <a:lnTo>
                    <a:pt x="0" y="0"/>
                  </a:lnTo>
                  <a:lnTo>
                    <a:pt x="0" y="66420"/>
                  </a:lnTo>
                  <a:lnTo>
                    <a:pt x="57454" y="66420"/>
                  </a:lnTo>
                  <a:close/>
                </a:path>
              </a:pathLst>
            </a:custGeom>
            <a:grpFill/>
            <a:ln w="4663" cap="flat">
              <a:noFill/>
              <a:prstDash val="solid"/>
              <a:miter/>
            </a:ln>
          </p:spPr>
          <p:txBody>
            <a:bodyPr rtlCol="0" anchor="ctr"/>
            <a:lstStyle/>
            <a:p>
              <a:endParaRPr lang="fr-FR"/>
            </a:p>
          </p:txBody>
        </p:sp>
        <p:sp>
          <p:nvSpPr>
            <p:cNvPr id="27" name="Forme libre : forme 37">
              <a:extLst>
                <a:ext uri="{FF2B5EF4-FFF2-40B4-BE49-F238E27FC236}">
                  <a16:creationId xmlns:a16="http://schemas.microsoft.com/office/drawing/2014/main" id="{655D8358-B705-2340-8FEA-2AC4C72E5DF8}"/>
                </a:ext>
              </a:extLst>
            </p:cNvPr>
            <p:cNvSpPr/>
            <p:nvPr/>
          </p:nvSpPr>
          <p:spPr>
            <a:xfrm>
              <a:off x="5245158" y="1767776"/>
              <a:ext cx="132840" cy="66420"/>
            </a:xfrm>
            <a:custGeom>
              <a:avLst/>
              <a:gdLst>
                <a:gd name="connsiteX0" fmla="*/ 0 w 132840"/>
                <a:gd name="connsiteY0" fmla="*/ 0 h 66420"/>
                <a:gd name="connsiteX1" fmla="*/ 132841 w 132840"/>
                <a:gd name="connsiteY1" fmla="*/ 0 h 66420"/>
                <a:gd name="connsiteX2" fmla="*/ 132841 w 132840"/>
                <a:gd name="connsiteY2" fmla="*/ 66420 h 66420"/>
                <a:gd name="connsiteX3" fmla="*/ 0 w 132840"/>
                <a:gd name="connsiteY3" fmla="*/ 66420 h 66420"/>
              </a:gdLst>
              <a:ahLst/>
              <a:cxnLst>
                <a:cxn ang="0">
                  <a:pos x="connsiteX0" y="connsiteY0"/>
                </a:cxn>
                <a:cxn ang="0">
                  <a:pos x="connsiteX1" y="connsiteY1"/>
                </a:cxn>
                <a:cxn ang="0">
                  <a:pos x="connsiteX2" y="connsiteY2"/>
                </a:cxn>
                <a:cxn ang="0">
                  <a:pos x="connsiteX3" y="connsiteY3"/>
                </a:cxn>
              </a:cxnLst>
              <a:rect l="l" t="t" r="r" b="b"/>
              <a:pathLst>
                <a:path w="132840" h="66420">
                  <a:moveTo>
                    <a:pt x="0" y="0"/>
                  </a:moveTo>
                  <a:lnTo>
                    <a:pt x="132841" y="0"/>
                  </a:lnTo>
                  <a:lnTo>
                    <a:pt x="132841" y="66420"/>
                  </a:lnTo>
                  <a:lnTo>
                    <a:pt x="0" y="66420"/>
                  </a:lnTo>
                  <a:close/>
                </a:path>
              </a:pathLst>
            </a:custGeom>
            <a:grpFill/>
            <a:ln w="4663" cap="flat">
              <a:noFill/>
              <a:prstDash val="solid"/>
              <a:miter/>
            </a:ln>
          </p:spPr>
          <p:txBody>
            <a:bodyPr rtlCol="0" anchor="ctr"/>
            <a:lstStyle/>
            <a:p>
              <a:endParaRPr lang="fr-FR"/>
            </a:p>
          </p:txBody>
        </p:sp>
        <p:sp>
          <p:nvSpPr>
            <p:cNvPr id="28" name="Forme libre : forme 38">
              <a:extLst>
                <a:ext uri="{FF2B5EF4-FFF2-40B4-BE49-F238E27FC236}">
                  <a16:creationId xmlns:a16="http://schemas.microsoft.com/office/drawing/2014/main" id="{880D705F-D330-934E-B0E5-87534822F5C0}"/>
                </a:ext>
              </a:extLst>
            </p:cNvPr>
            <p:cNvSpPr/>
            <p:nvPr/>
          </p:nvSpPr>
          <p:spPr>
            <a:xfrm>
              <a:off x="5050671" y="1603528"/>
              <a:ext cx="294184" cy="157800"/>
            </a:xfrm>
            <a:custGeom>
              <a:avLst/>
              <a:gdLst>
                <a:gd name="connsiteX0" fmla="*/ 251418 w 294184"/>
                <a:gd name="connsiteY0" fmla="*/ 59873 h 157800"/>
                <a:gd name="connsiteX1" fmla="*/ 251418 w 294184"/>
                <a:gd name="connsiteY1" fmla="*/ 128191 h 157800"/>
                <a:gd name="connsiteX2" fmla="*/ 241930 w 294184"/>
                <a:gd name="connsiteY2" fmla="*/ 118703 h 157800"/>
                <a:gd name="connsiteX3" fmla="*/ 230164 w 294184"/>
                <a:gd name="connsiteY3" fmla="*/ 118703 h 157800"/>
                <a:gd name="connsiteX4" fmla="*/ 230164 w 294184"/>
                <a:gd name="connsiteY4" fmla="*/ 130469 h 157800"/>
                <a:gd name="connsiteX5" fmla="*/ 255071 w 294184"/>
                <a:gd name="connsiteY5" fmla="*/ 155376 h 157800"/>
                <a:gd name="connsiteX6" fmla="*/ 266837 w 294184"/>
                <a:gd name="connsiteY6" fmla="*/ 155376 h 157800"/>
                <a:gd name="connsiteX7" fmla="*/ 291745 w 294184"/>
                <a:gd name="connsiteY7" fmla="*/ 130469 h 157800"/>
                <a:gd name="connsiteX8" fmla="*/ 291721 w 294184"/>
                <a:gd name="connsiteY8" fmla="*/ 118632 h 157800"/>
                <a:gd name="connsiteX9" fmla="*/ 279884 w 294184"/>
                <a:gd name="connsiteY9" fmla="*/ 118655 h 157800"/>
                <a:gd name="connsiteX10" fmla="*/ 270395 w 294184"/>
                <a:gd name="connsiteY10" fmla="*/ 128144 h 157800"/>
                <a:gd name="connsiteX11" fmla="*/ 270395 w 294184"/>
                <a:gd name="connsiteY11" fmla="*/ 40896 h 157800"/>
                <a:gd name="connsiteX12" fmla="*/ 189742 w 294184"/>
                <a:gd name="connsiteY12" fmla="*/ 40896 h 157800"/>
                <a:gd name="connsiteX13" fmla="*/ 147043 w 294184"/>
                <a:gd name="connsiteY13" fmla="*/ 0 h 157800"/>
                <a:gd name="connsiteX14" fmla="*/ 104345 w 294184"/>
                <a:gd name="connsiteY14" fmla="*/ 40896 h 157800"/>
                <a:gd name="connsiteX15" fmla="*/ 23691 w 294184"/>
                <a:gd name="connsiteY15" fmla="*/ 40896 h 157800"/>
                <a:gd name="connsiteX16" fmla="*/ 23691 w 294184"/>
                <a:gd name="connsiteY16" fmla="*/ 128191 h 157800"/>
                <a:gd name="connsiteX17" fmla="*/ 14203 w 294184"/>
                <a:gd name="connsiteY17" fmla="*/ 118703 h 157800"/>
                <a:gd name="connsiteX18" fmla="*/ 2437 w 294184"/>
                <a:gd name="connsiteY18" fmla="*/ 118703 h 157800"/>
                <a:gd name="connsiteX19" fmla="*/ 2437 w 294184"/>
                <a:gd name="connsiteY19" fmla="*/ 130469 h 157800"/>
                <a:gd name="connsiteX20" fmla="*/ 27344 w 294184"/>
                <a:gd name="connsiteY20" fmla="*/ 155376 h 157800"/>
                <a:gd name="connsiteX21" fmla="*/ 39110 w 294184"/>
                <a:gd name="connsiteY21" fmla="*/ 155376 h 157800"/>
                <a:gd name="connsiteX22" fmla="*/ 64018 w 294184"/>
                <a:gd name="connsiteY22" fmla="*/ 130469 h 157800"/>
                <a:gd name="connsiteX23" fmla="*/ 63994 w 294184"/>
                <a:gd name="connsiteY23" fmla="*/ 118632 h 157800"/>
                <a:gd name="connsiteX24" fmla="*/ 52157 w 294184"/>
                <a:gd name="connsiteY24" fmla="*/ 118655 h 157800"/>
                <a:gd name="connsiteX25" fmla="*/ 42668 w 294184"/>
                <a:gd name="connsiteY25" fmla="*/ 128144 h 157800"/>
                <a:gd name="connsiteX26" fmla="*/ 42668 w 294184"/>
                <a:gd name="connsiteY26" fmla="*/ 59873 h 157800"/>
                <a:gd name="connsiteX27" fmla="*/ 104345 w 294184"/>
                <a:gd name="connsiteY27" fmla="*/ 59873 h 157800"/>
                <a:gd name="connsiteX28" fmla="*/ 147043 w 294184"/>
                <a:gd name="connsiteY28" fmla="*/ 102572 h 157800"/>
                <a:gd name="connsiteX29" fmla="*/ 189742 w 294184"/>
                <a:gd name="connsiteY29" fmla="*/ 59873 h 157800"/>
                <a:gd name="connsiteX30" fmla="*/ 251418 w 294184"/>
                <a:gd name="connsiteY30" fmla="*/ 59873 h 15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4184" h="157800">
                  <a:moveTo>
                    <a:pt x="251418" y="59873"/>
                  </a:moveTo>
                  <a:lnTo>
                    <a:pt x="251418" y="128191"/>
                  </a:lnTo>
                  <a:lnTo>
                    <a:pt x="241930" y="118703"/>
                  </a:lnTo>
                  <a:cubicBezTo>
                    <a:pt x="238681" y="115454"/>
                    <a:pt x="233413" y="115454"/>
                    <a:pt x="230164" y="118703"/>
                  </a:cubicBezTo>
                  <a:cubicBezTo>
                    <a:pt x="226915" y="121952"/>
                    <a:pt x="226915" y="127220"/>
                    <a:pt x="230164" y="130469"/>
                  </a:cubicBezTo>
                  <a:lnTo>
                    <a:pt x="255071" y="155376"/>
                  </a:lnTo>
                  <a:cubicBezTo>
                    <a:pt x="258327" y="158609"/>
                    <a:pt x="263581" y="158609"/>
                    <a:pt x="266837" y="155376"/>
                  </a:cubicBezTo>
                  <a:lnTo>
                    <a:pt x="291745" y="130469"/>
                  </a:lnTo>
                  <a:cubicBezTo>
                    <a:pt x="295007" y="127193"/>
                    <a:pt x="294997" y="121894"/>
                    <a:pt x="291721" y="118632"/>
                  </a:cubicBezTo>
                  <a:cubicBezTo>
                    <a:pt x="288446" y="115369"/>
                    <a:pt x="283146" y="115380"/>
                    <a:pt x="279884" y="118655"/>
                  </a:cubicBezTo>
                  <a:lnTo>
                    <a:pt x="270395" y="128144"/>
                  </a:lnTo>
                  <a:lnTo>
                    <a:pt x="270395" y="40896"/>
                  </a:lnTo>
                  <a:lnTo>
                    <a:pt x="189742" y="40896"/>
                  </a:lnTo>
                  <a:lnTo>
                    <a:pt x="147043" y="0"/>
                  </a:lnTo>
                  <a:lnTo>
                    <a:pt x="104345" y="40896"/>
                  </a:lnTo>
                  <a:lnTo>
                    <a:pt x="23691" y="40896"/>
                  </a:lnTo>
                  <a:lnTo>
                    <a:pt x="23691" y="128191"/>
                  </a:lnTo>
                  <a:lnTo>
                    <a:pt x="14203" y="118703"/>
                  </a:lnTo>
                  <a:cubicBezTo>
                    <a:pt x="10954" y="115454"/>
                    <a:pt x="5686" y="115454"/>
                    <a:pt x="2437" y="118703"/>
                  </a:cubicBezTo>
                  <a:cubicBezTo>
                    <a:pt x="-812" y="121952"/>
                    <a:pt x="-812" y="127220"/>
                    <a:pt x="2437" y="130469"/>
                  </a:cubicBezTo>
                  <a:lnTo>
                    <a:pt x="27344" y="155376"/>
                  </a:lnTo>
                  <a:cubicBezTo>
                    <a:pt x="30600" y="158609"/>
                    <a:pt x="35854" y="158609"/>
                    <a:pt x="39110" y="155376"/>
                  </a:cubicBezTo>
                  <a:lnTo>
                    <a:pt x="64018" y="130469"/>
                  </a:lnTo>
                  <a:cubicBezTo>
                    <a:pt x="67280" y="127193"/>
                    <a:pt x="67270" y="121894"/>
                    <a:pt x="63994" y="118632"/>
                  </a:cubicBezTo>
                  <a:cubicBezTo>
                    <a:pt x="60719" y="115369"/>
                    <a:pt x="55419" y="115380"/>
                    <a:pt x="52157" y="118655"/>
                  </a:cubicBezTo>
                  <a:lnTo>
                    <a:pt x="42668" y="128144"/>
                  </a:lnTo>
                  <a:lnTo>
                    <a:pt x="42668" y="59873"/>
                  </a:lnTo>
                  <a:lnTo>
                    <a:pt x="104345" y="59873"/>
                  </a:lnTo>
                  <a:lnTo>
                    <a:pt x="147043" y="102572"/>
                  </a:lnTo>
                  <a:lnTo>
                    <a:pt x="189742" y="59873"/>
                  </a:lnTo>
                  <a:lnTo>
                    <a:pt x="251418" y="59873"/>
                  </a:lnTo>
                  <a:close/>
                </a:path>
              </a:pathLst>
            </a:custGeom>
            <a:grpFill/>
            <a:ln w="4663" cap="flat">
              <a:noFill/>
              <a:prstDash val="solid"/>
              <a:miter/>
            </a:ln>
          </p:spPr>
          <p:txBody>
            <a:bodyPr rtlCol="0" anchor="ctr"/>
            <a:lstStyle/>
            <a:p>
              <a:endParaRPr lang="fr-FR"/>
            </a:p>
          </p:txBody>
        </p:sp>
        <p:sp>
          <p:nvSpPr>
            <p:cNvPr id="29" name="Forme libre : forme 39">
              <a:extLst>
                <a:ext uri="{FF2B5EF4-FFF2-40B4-BE49-F238E27FC236}">
                  <a16:creationId xmlns:a16="http://schemas.microsoft.com/office/drawing/2014/main" id="{BDCA1683-01A9-CF49-BD7B-97F6729F4411}"/>
                </a:ext>
              </a:extLst>
            </p:cNvPr>
            <p:cNvSpPr/>
            <p:nvPr/>
          </p:nvSpPr>
          <p:spPr>
            <a:xfrm>
              <a:off x="5017431" y="1767776"/>
              <a:ext cx="132840" cy="66420"/>
            </a:xfrm>
            <a:custGeom>
              <a:avLst/>
              <a:gdLst>
                <a:gd name="connsiteX0" fmla="*/ 0 w 132840"/>
                <a:gd name="connsiteY0" fmla="*/ 0 h 66420"/>
                <a:gd name="connsiteX1" fmla="*/ 132841 w 132840"/>
                <a:gd name="connsiteY1" fmla="*/ 0 h 66420"/>
                <a:gd name="connsiteX2" fmla="*/ 132841 w 132840"/>
                <a:gd name="connsiteY2" fmla="*/ 66420 h 66420"/>
                <a:gd name="connsiteX3" fmla="*/ 0 w 132840"/>
                <a:gd name="connsiteY3" fmla="*/ 66420 h 66420"/>
              </a:gdLst>
              <a:ahLst/>
              <a:cxnLst>
                <a:cxn ang="0">
                  <a:pos x="connsiteX0" y="connsiteY0"/>
                </a:cxn>
                <a:cxn ang="0">
                  <a:pos x="connsiteX1" y="connsiteY1"/>
                </a:cxn>
                <a:cxn ang="0">
                  <a:pos x="connsiteX2" y="connsiteY2"/>
                </a:cxn>
                <a:cxn ang="0">
                  <a:pos x="connsiteX3" y="connsiteY3"/>
                </a:cxn>
              </a:cxnLst>
              <a:rect l="l" t="t" r="r" b="b"/>
              <a:pathLst>
                <a:path w="132840" h="66420">
                  <a:moveTo>
                    <a:pt x="0" y="0"/>
                  </a:moveTo>
                  <a:lnTo>
                    <a:pt x="132841" y="0"/>
                  </a:lnTo>
                  <a:lnTo>
                    <a:pt x="132841" y="66420"/>
                  </a:lnTo>
                  <a:lnTo>
                    <a:pt x="0" y="66420"/>
                  </a:lnTo>
                  <a:close/>
                </a:path>
              </a:pathLst>
            </a:custGeom>
            <a:grpFill/>
            <a:ln w="4663" cap="flat">
              <a:noFill/>
              <a:prstDash val="solid"/>
              <a:miter/>
            </a:ln>
          </p:spPr>
          <p:txBody>
            <a:bodyPr rtlCol="0" anchor="ctr"/>
            <a:lstStyle/>
            <a:p>
              <a:endParaRPr lang="fr-FR"/>
            </a:p>
          </p:txBody>
        </p:sp>
        <p:sp>
          <p:nvSpPr>
            <p:cNvPr id="30" name="Forme libre : forme 40">
              <a:extLst>
                <a:ext uri="{FF2B5EF4-FFF2-40B4-BE49-F238E27FC236}">
                  <a16:creationId xmlns:a16="http://schemas.microsoft.com/office/drawing/2014/main" id="{8F556AA6-27A0-5B40-90D5-1EDD24A5BD7D}"/>
                </a:ext>
              </a:extLst>
            </p:cNvPr>
            <p:cNvSpPr/>
            <p:nvPr/>
          </p:nvSpPr>
          <p:spPr>
            <a:xfrm>
              <a:off x="5131294" y="1445163"/>
              <a:ext cx="132840" cy="150067"/>
            </a:xfrm>
            <a:custGeom>
              <a:avLst/>
              <a:gdLst>
                <a:gd name="connsiteX0" fmla="*/ 57454 w 132840"/>
                <a:gd name="connsiteY0" fmla="*/ 121027 h 150067"/>
                <a:gd name="connsiteX1" fmla="*/ 47443 w 132840"/>
                <a:gd name="connsiteY1" fmla="*/ 110969 h 150067"/>
                <a:gd name="connsiteX2" fmla="*/ 35677 w 132840"/>
                <a:gd name="connsiteY2" fmla="*/ 110969 h 150067"/>
                <a:gd name="connsiteX3" fmla="*/ 35677 w 132840"/>
                <a:gd name="connsiteY3" fmla="*/ 122735 h 150067"/>
                <a:gd name="connsiteX4" fmla="*/ 60585 w 132840"/>
                <a:gd name="connsiteY4" fmla="*/ 147643 h 150067"/>
                <a:gd name="connsiteX5" fmla="*/ 72351 w 132840"/>
                <a:gd name="connsiteY5" fmla="*/ 147643 h 150067"/>
                <a:gd name="connsiteX6" fmla="*/ 97258 w 132840"/>
                <a:gd name="connsiteY6" fmla="*/ 122735 h 150067"/>
                <a:gd name="connsiteX7" fmla="*/ 97211 w 132840"/>
                <a:gd name="connsiteY7" fmla="*/ 110922 h 150067"/>
                <a:gd name="connsiteX8" fmla="*/ 85398 w 132840"/>
                <a:gd name="connsiteY8" fmla="*/ 110969 h 150067"/>
                <a:gd name="connsiteX9" fmla="*/ 76383 w 132840"/>
                <a:gd name="connsiteY9" fmla="*/ 120031 h 150067"/>
                <a:gd name="connsiteX10" fmla="*/ 76383 w 132840"/>
                <a:gd name="connsiteY10" fmla="*/ 66420 h 150067"/>
                <a:gd name="connsiteX11" fmla="*/ 132841 w 132840"/>
                <a:gd name="connsiteY11" fmla="*/ 66420 h 150067"/>
                <a:gd name="connsiteX12" fmla="*/ 132841 w 132840"/>
                <a:gd name="connsiteY12" fmla="*/ 0 h 150067"/>
                <a:gd name="connsiteX13" fmla="*/ 0 w 132840"/>
                <a:gd name="connsiteY13" fmla="*/ 0 h 150067"/>
                <a:gd name="connsiteX14" fmla="*/ 0 w 132840"/>
                <a:gd name="connsiteY14" fmla="*/ 66420 h 150067"/>
                <a:gd name="connsiteX15" fmla="*/ 57454 w 132840"/>
                <a:gd name="connsiteY15" fmla="*/ 66420 h 150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2840" h="150067">
                  <a:moveTo>
                    <a:pt x="57454" y="121027"/>
                  </a:moveTo>
                  <a:lnTo>
                    <a:pt x="47443" y="110969"/>
                  </a:lnTo>
                  <a:cubicBezTo>
                    <a:pt x="44194" y="107721"/>
                    <a:pt x="38926" y="107721"/>
                    <a:pt x="35677" y="110969"/>
                  </a:cubicBezTo>
                  <a:cubicBezTo>
                    <a:pt x="32428" y="114218"/>
                    <a:pt x="32428" y="119486"/>
                    <a:pt x="35677" y="122735"/>
                  </a:cubicBezTo>
                  <a:lnTo>
                    <a:pt x="60585" y="147643"/>
                  </a:lnTo>
                  <a:cubicBezTo>
                    <a:pt x="63841" y="150875"/>
                    <a:pt x="69095" y="150875"/>
                    <a:pt x="72351" y="147643"/>
                  </a:cubicBezTo>
                  <a:lnTo>
                    <a:pt x="97258" y="122735"/>
                  </a:lnTo>
                  <a:cubicBezTo>
                    <a:pt x="100507" y="119460"/>
                    <a:pt x="100486" y="114171"/>
                    <a:pt x="97211" y="110922"/>
                  </a:cubicBezTo>
                  <a:cubicBezTo>
                    <a:pt x="93935" y="107673"/>
                    <a:pt x="88647" y="107694"/>
                    <a:pt x="85398" y="110969"/>
                  </a:cubicBezTo>
                  <a:lnTo>
                    <a:pt x="76383" y="120031"/>
                  </a:lnTo>
                  <a:lnTo>
                    <a:pt x="76383" y="66420"/>
                  </a:lnTo>
                  <a:lnTo>
                    <a:pt x="132841" y="66420"/>
                  </a:lnTo>
                  <a:lnTo>
                    <a:pt x="132841" y="0"/>
                  </a:lnTo>
                  <a:lnTo>
                    <a:pt x="0" y="0"/>
                  </a:lnTo>
                  <a:lnTo>
                    <a:pt x="0" y="66420"/>
                  </a:lnTo>
                  <a:lnTo>
                    <a:pt x="57454" y="66420"/>
                  </a:lnTo>
                  <a:close/>
                </a:path>
              </a:pathLst>
            </a:custGeom>
            <a:grpFill/>
            <a:ln w="4663" cap="flat">
              <a:noFill/>
              <a:prstDash val="solid"/>
              <a:miter/>
            </a:ln>
          </p:spPr>
          <p:txBody>
            <a:bodyPr rtlCol="0" anchor="ctr"/>
            <a:lstStyle/>
            <a:p>
              <a:endParaRPr lang="fr-FR"/>
            </a:p>
          </p:txBody>
        </p:sp>
      </p:grpSp>
      <p:sp>
        <p:nvSpPr>
          <p:cNvPr id="4" name="Rectangle 3">
            <a:extLst>
              <a:ext uri="{FF2B5EF4-FFF2-40B4-BE49-F238E27FC236}">
                <a16:creationId xmlns:a16="http://schemas.microsoft.com/office/drawing/2014/main" id="{362CACAB-F9F9-7346-8AFB-21081212B9D0}"/>
              </a:ext>
            </a:extLst>
          </p:cNvPr>
          <p:cNvSpPr/>
          <p:nvPr/>
        </p:nvSpPr>
        <p:spPr>
          <a:xfrm>
            <a:off x="1432880" y="5964024"/>
            <a:ext cx="2026517" cy="369332"/>
          </a:xfrm>
          <a:prstGeom prst="rect">
            <a:avLst/>
          </a:prstGeom>
        </p:spPr>
        <p:txBody>
          <a:bodyPr wrap="none">
            <a:spAutoFit/>
          </a:bodyPr>
          <a:lstStyle/>
          <a:p>
            <a:r>
              <a:rPr lang="fr-FR" dirty="0">
                <a:solidFill>
                  <a:srgbClr val="92D050"/>
                </a:solidFill>
                <a:latin typeface="Arial" panose="020B0604020202020204" pitchFamily="34" charset="0"/>
                <a:cs typeface="Arial" panose="020B0604020202020204" pitchFamily="34" charset="0"/>
                <a:sym typeface="Wingdings" pitchFamily="2" charset="2"/>
              </a:rPr>
              <a:t> </a:t>
            </a:r>
            <a:r>
              <a:rPr lang="fr-FR" dirty="0" err="1">
                <a:solidFill>
                  <a:srgbClr val="92D050"/>
                </a:solidFill>
                <a:latin typeface="Arial" panose="020B0604020202020204" pitchFamily="34" charset="0"/>
                <a:cs typeface="Arial" panose="020B0604020202020204" pitchFamily="34" charset="0"/>
              </a:rPr>
              <a:t>Undersampling</a:t>
            </a:r>
            <a:endParaRPr lang="fr-FR" dirty="0"/>
          </a:p>
        </p:txBody>
      </p:sp>
    </p:spTree>
    <p:extLst>
      <p:ext uri="{BB962C8B-B14F-4D97-AF65-F5344CB8AC3E}">
        <p14:creationId xmlns:p14="http://schemas.microsoft.com/office/powerpoint/2010/main" val="18137308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EA5ADAE-998A-7D4E-8B9A-4224EFC789F1}"/>
              </a:ext>
            </a:extLst>
          </p:cNvPr>
          <p:cNvSpPr/>
          <p:nvPr/>
        </p:nvSpPr>
        <p:spPr>
          <a:xfrm>
            <a:off x="879624" y="0"/>
            <a:ext cx="5859296" cy="369332"/>
          </a:xfrm>
          <a:prstGeom prst="rect">
            <a:avLst/>
          </a:prstGeom>
        </p:spPr>
        <p:txBody>
          <a:bodyPr wrap="none">
            <a:spAutoFit/>
          </a:bodyPr>
          <a:lstStyle/>
          <a:p>
            <a:pPr marL="857250" indent="-857250">
              <a:buFont typeface="+mj-lt"/>
              <a:buAutoNum type="romanUcPeriod" startAt="2"/>
            </a:pPr>
            <a:r>
              <a:rPr lang="fr-FR" dirty="0"/>
              <a:t>EXPLICATION DE L’APPROCHE DE MODÉLISATION</a:t>
            </a:r>
          </a:p>
        </p:txBody>
      </p:sp>
      <p:sp>
        <p:nvSpPr>
          <p:cNvPr id="7" name="Rectangle 6">
            <a:extLst>
              <a:ext uri="{FF2B5EF4-FFF2-40B4-BE49-F238E27FC236}">
                <a16:creationId xmlns:a16="http://schemas.microsoft.com/office/drawing/2014/main" id="{7847C89A-D4A4-974B-8D11-FEF9A4F37514}"/>
              </a:ext>
            </a:extLst>
          </p:cNvPr>
          <p:cNvSpPr/>
          <p:nvPr/>
        </p:nvSpPr>
        <p:spPr>
          <a:xfrm>
            <a:off x="1162290" y="424513"/>
            <a:ext cx="3942105" cy="369332"/>
          </a:xfrm>
          <a:prstGeom prst="rect">
            <a:avLst/>
          </a:prstGeom>
        </p:spPr>
        <p:txBody>
          <a:bodyPr wrap="none">
            <a:spAutoFit/>
          </a:bodyPr>
          <a:lstStyle/>
          <a:p>
            <a:r>
              <a:rPr lang="fr-FR" dirty="0">
                <a:solidFill>
                  <a:srgbClr val="92D050"/>
                </a:solidFill>
                <a:latin typeface="Arial" panose="020B0604020202020204" pitchFamily="34" charset="0"/>
                <a:cs typeface="Arial" panose="020B0604020202020204" pitchFamily="34" charset="0"/>
              </a:rPr>
              <a:t>Modèle utilisée :Sélection de modèle</a:t>
            </a:r>
          </a:p>
        </p:txBody>
      </p:sp>
      <p:sp>
        <p:nvSpPr>
          <p:cNvPr id="3" name="Rectangle 2">
            <a:extLst>
              <a:ext uri="{FF2B5EF4-FFF2-40B4-BE49-F238E27FC236}">
                <a16:creationId xmlns:a16="http://schemas.microsoft.com/office/drawing/2014/main" id="{3FF93853-90F6-A046-AE3F-E31C6DFBB265}"/>
              </a:ext>
            </a:extLst>
          </p:cNvPr>
          <p:cNvSpPr/>
          <p:nvPr/>
        </p:nvSpPr>
        <p:spPr>
          <a:xfrm>
            <a:off x="1054570" y="1165804"/>
            <a:ext cx="3001143" cy="338554"/>
          </a:xfrm>
          <a:prstGeom prst="rect">
            <a:avLst/>
          </a:prstGeom>
        </p:spPr>
        <p:txBody>
          <a:bodyPr wrap="none">
            <a:spAutoFit/>
          </a:bodyPr>
          <a:lstStyle/>
          <a:p>
            <a:r>
              <a:rPr lang="fr-FR" sz="1600" dirty="0">
                <a:latin typeface="Arial" panose="020B0604020202020204" pitchFamily="34" charset="0"/>
                <a:cs typeface="Arial" panose="020B0604020202020204" pitchFamily="34" charset="0"/>
                <a:sym typeface="Wingdings" panose="05000000000000000000" pitchFamily="2" charset="2"/>
              </a:rPr>
              <a:t>Méthodes de gradient </a:t>
            </a:r>
            <a:r>
              <a:rPr lang="fr-FR" sz="1600" dirty="0" err="1">
                <a:latin typeface="Arial" panose="020B0604020202020204" pitchFamily="34" charset="0"/>
                <a:cs typeface="Arial" panose="020B0604020202020204" pitchFamily="34" charset="0"/>
                <a:sym typeface="Wingdings" panose="05000000000000000000" pitchFamily="2" charset="2"/>
              </a:rPr>
              <a:t>boosting</a:t>
            </a:r>
            <a:endParaRPr lang="fr-FR" sz="1600" dirty="0">
              <a:latin typeface="Arial" panose="020B0604020202020204" pitchFamily="34" charset="0"/>
              <a:cs typeface="Arial" panose="020B0604020202020204" pitchFamily="34" charset="0"/>
              <a:sym typeface="Wingdings" panose="05000000000000000000" pitchFamily="2" charset="2"/>
            </a:endParaRPr>
          </a:p>
        </p:txBody>
      </p:sp>
      <p:pic>
        <p:nvPicPr>
          <p:cNvPr id="9" name="Picture 2" descr="Scikit-learn — Wikipédia">
            <a:extLst>
              <a:ext uri="{FF2B5EF4-FFF2-40B4-BE49-F238E27FC236}">
                <a16:creationId xmlns:a16="http://schemas.microsoft.com/office/drawing/2014/main" id="{146868F1-C40F-CB49-A0D3-0003F4BE7F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1441" y="2653623"/>
            <a:ext cx="851431" cy="45910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La star des algorithmes de ML : XGBoost - datacorner par Benoit Cayla">
            <a:extLst>
              <a:ext uri="{FF2B5EF4-FFF2-40B4-BE49-F238E27FC236}">
                <a16:creationId xmlns:a16="http://schemas.microsoft.com/office/drawing/2014/main" id="{0069C1F4-C332-B545-977B-BB5716D285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190" t="37769" r="30880" b="32158"/>
          <a:stretch/>
        </p:blipFill>
        <p:spPr bwMode="auto">
          <a:xfrm>
            <a:off x="2565696" y="2704313"/>
            <a:ext cx="1148855" cy="455455"/>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que 10">
            <a:extLst>
              <a:ext uri="{FF2B5EF4-FFF2-40B4-BE49-F238E27FC236}">
                <a16:creationId xmlns:a16="http://schemas.microsoft.com/office/drawing/2014/main" id="{B1FEB892-EEBE-AB49-A0AF-C117E5C2C2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76546" y="2709073"/>
            <a:ext cx="1537626" cy="348204"/>
          </a:xfrm>
          <a:prstGeom prst="rect">
            <a:avLst/>
          </a:prstGeom>
        </p:spPr>
      </p:pic>
      <p:sp>
        <p:nvSpPr>
          <p:cNvPr id="12" name="ZoneTexte 11">
            <a:extLst>
              <a:ext uri="{FF2B5EF4-FFF2-40B4-BE49-F238E27FC236}">
                <a16:creationId xmlns:a16="http://schemas.microsoft.com/office/drawing/2014/main" id="{A8398CCF-89DD-6F49-8835-1452971329B7}"/>
              </a:ext>
            </a:extLst>
          </p:cNvPr>
          <p:cNvSpPr txBox="1"/>
          <p:nvPr/>
        </p:nvSpPr>
        <p:spPr>
          <a:xfrm>
            <a:off x="1795704" y="4777223"/>
            <a:ext cx="1357103" cy="369332"/>
          </a:xfrm>
          <a:prstGeom prst="rect">
            <a:avLst/>
          </a:prstGeom>
          <a:noFill/>
        </p:spPr>
        <p:txBody>
          <a:bodyPr wrap="none" rtlCol="0">
            <a:spAutoFit/>
          </a:bodyPr>
          <a:lstStyle/>
          <a:p>
            <a:r>
              <a:rPr lang="fr-FR" dirty="0">
                <a:solidFill>
                  <a:schemeClr val="tx1">
                    <a:lumMod val="65000"/>
                    <a:lumOff val="35000"/>
                  </a:schemeClr>
                </a:solidFill>
                <a:latin typeface="+mj-lt"/>
              </a:rPr>
              <a:t>Trop lents…</a:t>
            </a:r>
          </a:p>
        </p:txBody>
      </p:sp>
      <p:pic>
        <p:nvPicPr>
          <p:cNvPr id="13" name="Picture 8" descr="What is LightGBM, How to implement it? How to fine tune the parameters? |  by Pushkar Mandot | Medium">
            <a:extLst>
              <a:ext uri="{FF2B5EF4-FFF2-40B4-BE49-F238E27FC236}">
                <a16:creationId xmlns:a16="http://schemas.microsoft.com/office/drawing/2014/main" id="{79576A03-D55F-D843-B8FE-393C58CC288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29915"/>
          <a:stretch/>
        </p:blipFill>
        <p:spPr bwMode="auto">
          <a:xfrm>
            <a:off x="1646812" y="3280319"/>
            <a:ext cx="2017196" cy="1329313"/>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Connecteur droit 13">
            <a:extLst>
              <a:ext uri="{FF2B5EF4-FFF2-40B4-BE49-F238E27FC236}">
                <a16:creationId xmlns:a16="http://schemas.microsoft.com/office/drawing/2014/main" id="{F4A0F8D3-2C3C-3648-AC7B-BA16974DB865}"/>
              </a:ext>
            </a:extLst>
          </p:cNvPr>
          <p:cNvCxnSpPr>
            <a:cxnSpLocks/>
          </p:cNvCxnSpPr>
          <p:nvPr/>
        </p:nvCxnSpPr>
        <p:spPr>
          <a:xfrm>
            <a:off x="3774480" y="2753822"/>
            <a:ext cx="0" cy="2107338"/>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Picture 10" descr="Qu&amp;#39;est-ce que LightGBM, comment le mettre en œuvre? Comment affiner les  paramètres?">
            <a:extLst>
              <a:ext uri="{FF2B5EF4-FFF2-40B4-BE49-F238E27FC236}">
                <a16:creationId xmlns:a16="http://schemas.microsoft.com/office/drawing/2014/main" id="{BF7A74AC-11FC-6A46-9C8B-2F6F0F8FC3B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21960"/>
          <a:stretch/>
        </p:blipFill>
        <p:spPr bwMode="auto">
          <a:xfrm>
            <a:off x="3853577" y="3130572"/>
            <a:ext cx="2885343" cy="1409455"/>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FC221968-7122-6745-BA42-F269A014638D}"/>
              </a:ext>
            </a:extLst>
          </p:cNvPr>
          <p:cNvSpPr txBox="1"/>
          <p:nvPr/>
        </p:nvSpPr>
        <p:spPr>
          <a:xfrm>
            <a:off x="4224423" y="4636384"/>
            <a:ext cx="2363211" cy="369332"/>
          </a:xfrm>
          <a:prstGeom prst="rect">
            <a:avLst/>
          </a:prstGeom>
          <a:noFill/>
        </p:spPr>
        <p:txBody>
          <a:bodyPr wrap="none" rtlCol="0">
            <a:spAutoFit/>
          </a:bodyPr>
          <a:lstStyle/>
          <a:p>
            <a:r>
              <a:rPr lang="fr-FR" dirty="0">
                <a:solidFill>
                  <a:schemeClr val="tx1">
                    <a:lumMod val="65000"/>
                    <a:lumOff val="35000"/>
                  </a:schemeClr>
                </a:solidFill>
                <a:latin typeface="+mj-lt"/>
              </a:rPr>
              <a:t>Gain performances !!!</a:t>
            </a:r>
          </a:p>
        </p:txBody>
      </p:sp>
      <p:sp>
        <p:nvSpPr>
          <p:cNvPr id="8" name="Rectangle 7">
            <a:extLst>
              <a:ext uri="{FF2B5EF4-FFF2-40B4-BE49-F238E27FC236}">
                <a16:creationId xmlns:a16="http://schemas.microsoft.com/office/drawing/2014/main" id="{8D15D2DC-80E7-D04E-B5A6-5E8E711D58F4}"/>
              </a:ext>
            </a:extLst>
          </p:cNvPr>
          <p:cNvSpPr/>
          <p:nvPr/>
        </p:nvSpPr>
        <p:spPr>
          <a:xfrm>
            <a:off x="6587634" y="751370"/>
            <a:ext cx="5514913" cy="738664"/>
          </a:xfrm>
          <a:prstGeom prst="rect">
            <a:avLst/>
          </a:prstGeom>
        </p:spPr>
        <p:txBody>
          <a:bodyPr wrap="square">
            <a:spAutoFit/>
          </a:bodyPr>
          <a:lstStyle/>
          <a:p>
            <a:pPr marL="228600" algn="just"/>
            <a:r>
              <a:rPr lang="fr-FR" sz="1400" dirty="0">
                <a:solidFill>
                  <a:srgbClr val="000000"/>
                </a:solidFill>
                <a:latin typeface="Calibri" panose="020F0502020204030204" pitchFamily="34" charset="0"/>
                <a:ea typeface="Times New Roman" panose="02020603050405020304" pitchFamily="18" charset="0"/>
              </a:rPr>
              <a:t>La meilleure combinaison d’</a:t>
            </a:r>
            <a:r>
              <a:rPr lang="fr-FR" sz="1400" dirty="0" err="1">
                <a:solidFill>
                  <a:srgbClr val="000000"/>
                </a:solidFill>
                <a:latin typeface="Calibri" panose="020F0502020204030204" pitchFamily="34" charset="0"/>
                <a:ea typeface="Times New Roman" panose="02020603050405020304" pitchFamily="18" charset="0"/>
              </a:rPr>
              <a:t>hyperparamètres</a:t>
            </a:r>
            <a:r>
              <a:rPr lang="fr-FR" sz="1400" dirty="0">
                <a:solidFill>
                  <a:srgbClr val="000000"/>
                </a:solidFill>
                <a:latin typeface="Calibri" panose="020F0502020204030204" pitchFamily="34" charset="0"/>
                <a:ea typeface="Times New Roman" panose="02020603050405020304" pitchFamily="18" charset="0"/>
              </a:rPr>
              <a:t> a </a:t>
            </a:r>
            <a:r>
              <a:rPr lang="fr-FR" sz="1400" dirty="0" err="1">
                <a:solidFill>
                  <a:srgbClr val="000000"/>
                </a:solidFill>
                <a:latin typeface="Calibri" panose="020F0502020204030204" pitchFamily="34" charset="0"/>
                <a:ea typeface="Times New Roman" panose="02020603050405020304" pitchFamily="18" charset="0"/>
              </a:rPr>
              <a:t>éte</a:t>
            </a:r>
            <a:r>
              <a:rPr lang="fr-FR" sz="1400" dirty="0">
                <a:solidFill>
                  <a:srgbClr val="000000"/>
                </a:solidFill>
                <a:latin typeface="Calibri" panose="020F0502020204030204" pitchFamily="34" charset="0"/>
                <a:ea typeface="Times New Roman" panose="02020603050405020304" pitchFamily="18" charset="0"/>
              </a:rPr>
              <a:t>́ trouvé avec </a:t>
            </a:r>
            <a:r>
              <a:rPr lang="fr-FR" sz="1400" dirty="0" err="1">
                <a:solidFill>
                  <a:srgbClr val="000000"/>
                </a:solidFill>
                <a:latin typeface="Calibri" panose="020F0502020204030204" pitchFamily="34" charset="0"/>
                <a:ea typeface="Times New Roman" panose="02020603050405020304" pitchFamily="18" charset="0"/>
              </a:rPr>
              <a:t>Bayesian</a:t>
            </a:r>
            <a:r>
              <a:rPr lang="fr-FR" sz="1400" dirty="0">
                <a:solidFill>
                  <a:srgbClr val="000000"/>
                </a:solidFill>
                <a:latin typeface="Calibri" panose="020F0502020204030204" pitchFamily="34" charset="0"/>
                <a:ea typeface="Times New Roman" panose="02020603050405020304" pitchFamily="18" charset="0"/>
              </a:rPr>
              <a:t> </a:t>
            </a:r>
            <a:r>
              <a:rPr lang="fr-FR" sz="1400" dirty="0" err="1">
                <a:solidFill>
                  <a:srgbClr val="000000"/>
                </a:solidFill>
                <a:latin typeface="Calibri" panose="020F0502020204030204" pitchFamily="34" charset="0"/>
                <a:ea typeface="Times New Roman" panose="02020603050405020304" pitchFamily="18" charset="0"/>
              </a:rPr>
              <a:t>optimization</a:t>
            </a:r>
            <a:r>
              <a:rPr lang="fr-FR" sz="1400" dirty="0">
                <a:solidFill>
                  <a:srgbClr val="000000"/>
                </a:solidFill>
                <a:latin typeface="Calibri" panose="020F0502020204030204" pitchFamily="34" charset="0"/>
                <a:ea typeface="Times New Roman" panose="02020603050405020304" pitchFamily="18" charset="0"/>
              </a:rPr>
              <a:t> :</a:t>
            </a:r>
            <a:endParaRPr lang="fr-FR" sz="1400" dirty="0">
              <a:latin typeface="Times New Roman" panose="02020603050405020304" pitchFamily="18" charset="0"/>
              <a:ea typeface="Times New Roman" panose="02020603050405020304" pitchFamily="18" charset="0"/>
            </a:endParaRPr>
          </a:p>
          <a:p>
            <a:pPr marL="226695"/>
            <a:r>
              <a:rPr lang="en-US" sz="1400" dirty="0">
                <a:latin typeface="Calibri" panose="020F0502020204030204" pitchFamily="34" charset="0"/>
                <a:ea typeface="Times New Roman" panose="02020603050405020304" pitchFamily="18" charset="0"/>
              </a:rPr>
              <a:t># </a:t>
            </a:r>
            <a:r>
              <a:rPr lang="en-US" sz="1400" dirty="0" err="1">
                <a:latin typeface="Calibri" panose="020F0502020204030204" pitchFamily="34" charset="0"/>
                <a:ea typeface="Times New Roman" panose="02020603050405020304" pitchFamily="18" charset="0"/>
              </a:rPr>
              <a:t>LightGBM</a:t>
            </a:r>
            <a:r>
              <a:rPr lang="en-US" sz="1400" dirty="0">
                <a:latin typeface="Calibri" panose="020F0502020204030204" pitchFamily="34" charset="0"/>
                <a:ea typeface="Times New Roman" panose="02020603050405020304" pitchFamily="18" charset="0"/>
              </a:rPr>
              <a:t> parameters found by Bayesian optimization</a:t>
            </a:r>
            <a:endParaRPr lang="fr-FR" sz="1400" dirty="0">
              <a:latin typeface="Times New Roman" panose="02020603050405020304" pitchFamily="18" charset="0"/>
              <a:ea typeface="Times New Roman" panose="02020603050405020304" pitchFamily="18" charset="0"/>
            </a:endParaRPr>
          </a:p>
        </p:txBody>
      </p:sp>
      <p:graphicFrame>
        <p:nvGraphicFramePr>
          <p:cNvPr id="17" name="Tableau 18">
            <a:extLst>
              <a:ext uri="{FF2B5EF4-FFF2-40B4-BE49-F238E27FC236}">
                <a16:creationId xmlns:a16="http://schemas.microsoft.com/office/drawing/2014/main" id="{DECF5972-B9F1-CE40-AE24-84DC1A3EC7C0}"/>
              </a:ext>
            </a:extLst>
          </p:cNvPr>
          <p:cNvGraphicFramePr>
            <a:graphicFrameLocks noGrp="1"/>
          </p:cNvGraphicFramePr>
          <p:nvPr>
            <p:extLst>
              <p:ext uri="{D42A27DB-BD31-4B8C-83A1-F6EECF244321}">
                <p14:modId xmlns:p14="http://schemas.microsoft.com/office/powerpoint/2010/main" val="3161237952"/>
              </p:ext>
            </p:extLst>
          </p:nvPr>
        </p:nvGraphicFramePr>
        <p:xfrm>
          <a:off x="7659250" y="1673073"/>
          <a:ext cx="3631430" cy="4678672"/>
        </p:xfrm>
        <a:graphic>
          <a:graphicData uri="http://schemas.openxmlformats.org/drawingml/2006/table">
            <a:tbl>
              <a:tblPr firstRow="1" bandRow="1">
                <a:tableStyleId>{21E4AEA4-8DFA-4A89-87EB-49C32662AFE0}</a:tableStyleId>
              </a:tblPr>
              <a:tblGrid>
                <a:gridCol w="1938096">
                  <a:extLst>
                    <a:ext uri="{9D8B030D-6E8A-4147-A177-3AD203B41FA5}">
                      <a16:colId xmlns:a16="http://schemas.microsoft.com/office/drawing/2014/main" val="3129011802"/>
                    </a:ext>
                  </a:extLst>
                </a:gridCol>
                <a:gridCol w="1693334">
                  <a:extLst>
                    <a:ext uri="{9D8B030D-6E8A-4147-A177-3AD203B41FA5}">
                      <a16:colId xmlns:a16="http://schemas.microsoft.com/office/drawing/2014/main" val="2839324048"/>
                    </a:ext>
                  </a:extLst>
                </a:gridCol>
              </a:tblGrid>
              <a:tr h="275216">
                <a:tc>
                  <a:txBody>
                    <a:bodyPr/>
                    <a:lstStyle/>
                    <a:p>
                      <a:pPr marL="226695" algn="ctr"/>
                      <a:r>
                        <a:rPr lang="en-US" sz="900" dirty="0" err="1">
                          <a:latin typeface="Arial" panose="020B0604020202020204" pitchFamily="34" charset="0"/>
                          <a:cs typeface="Arial" panose="020B0604020202020204" pitchFamily="34" charset="0"/>
                        </a:rPr>
                        <a:t>colsample_bytree</a:t>
                      </a:r>
                      <a:endParaRPr lang="fr-FR" sz="900" dirty="0">
                        <a:latin typeface="Arial" panose="020B0604020202020204" pitchFamily="34" charset="0"/>
                        <a:cs typeface="Arial" panose="020B0604020202020204" pitchFamily="34" charset="0"/>
                      </a:endParaRPr>
                    </a:p>
                  </a:txBody>
                  <a:tcPr/>
                </a:tc>
                <a:tc>
                  <a:txBody>
                    <a:bodyPr/>
                    <a:lstStyle/>
                    <a:p>
                      <a:pPr algn="ctr"/>
                      <a:r>
                        <a:rPr lang="en-US" sz="900" dirty="0">
                          <a:latin typeface="Arial" panose="020B0604020202020204" pitchFamily="34" charset="0"/>
                          <a:cs typeface="Arial" panose="020B0604020202020204" pitchFamily="34" charset="0"/>
                        </a:rPr>
                        <a:t>0.9497036</a:t>
                      </a:r>
                      <a:endParaRPr lang="fr-FR" sz="9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15427886"/>
                  </a:ext>
                </a:extLst>
              </a:tr>
              <a:tr h="275216">
                <a:tc>
                  <a:txBody>
                    <a:bodyPr/>
                    <a:lstStyle/>
                    <a:p>
                      <a:pPr algn="ctr"/>
                      <a:r>
                        <a:rPr lang="en-US" sz="900" dirty="0" err="1">
                          <a:latin typeface="Arial" panose="020B0604020202020204" pitchFamily="34" charset="0"/>
                          <a:cs typeface="Arial" panose="020B0604020202020204" pitchFamily="34" charset="0"/>
                        </a:rPr>
                        <a:t>feature_fraction</a:t>
                      </a:r>
                      <a:endParaRPr lang="fr-FR" sz="900" dirty="0">
                        <a:latin typeface="Arial" panose="020B0604020202020204" pitchFamily="34" charset="0"/>
                        <a:cs typeface="Arial" panose="020B0604020202020204" pitchFamily="34" charset="0"/>
                      </a:endParaRPr>
                    </a:p>
                  </a:txBody>
                  <a:tcPr/>
                </a:tc>
                <a:tc>
                  <a:txBody>
                    <a:bodyPr/>
                    <a:lstStyle/>
                    <a:p>
                      <a:pPr algn="ctr"/>
                      <a:r>
                        <a:rPr lang="en-US" sz="900" dirty="0">
                          <a:latin typeface="Arial" panose="020B0604020202020204" pitchFamily="34" charset="0"/>
                          <a:cs typeface="Arial" panose="020B0604020202020204" pitchFamily="34" charset="0"/>
                        </a:rPr>
                        <a:t>0.9</a:t>
                      </a:r>
                      <a:endParaRPr lang="fr-FR" sz="9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96921663"/>
                  </a:ext>
                </a:extLst>
              </a:tr>
              <a:tr h="275216">
                <a:tc>
                  <a:txBody>
                    <a:bodyPr/>
                    <a:lstStyle/>
                    <a:p>
                      <a:pPr algn="ctr"/>
                      <a:r>
                        <a:rPr lang="en-US" sz="900" dirty="0">
                          <a:latin typeface="Arial" panose="020B0604020202020204" pitchFamily="34" charset="0"/>
                          <a:cs typeface="Arial" panose="020B0604020202020204" pitchFamily="34" charset="0"/>
                        </a:rPr>
                        <a:t>lambda_l1</a:t>
                      </a:r>
                      <a:endParaRPr lang="fr-FR" sz="900" dirty="0">
                        <a:latin typeface="Arial" panose="020B0604020202020204" pitchFamily="34" charset="0"/>
                        <a:cs typeface="Arial" panose="020B0604020202020204" pitchFamily="34" charset="0"/>
                      </a:endParaRPr>
                    </a:p>
                  </a:txBody>
                  <a:tcPr/>
                </a:tc>
                <a:tc>
                  <a:txBody>
                    <a:bodyPr/>
                    <a:lstStyle/>
                    <a:p>
                      <a:pPr algn="ctr"/>
                      <a:r>
                        <a:rPr lang="en-US" sz="900" dirty="0">
                          <a:latin typeface="Arial" panose="020B0604020202020204" pitchFamily="34" charset="0"/>
                          <a:cs typeface="Arial" panose="020B0604020202020204" pitchFamily="34" charset="0"/>
                        </a:rPr>
                        <a:t>2.9699</a:t>
                      </a:r>
                      <a:endParaRPr lang="fr-FR" sz="9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65535283"/>
                  </a:ext>
                </a:extLst>
              </a:tr>
              <a:tr h="275216">
                <a:tc>
                  <a:txBody>
                    <a:bodyPr/>
                    <a:lstStyle/>
                    <a:p>
                      <a:pPr algn="ctr"/>
                      <a:r>
                        <a:rPr lang="en-US" sz="900" dirty="0">
                          <a:latin typeface="Arial" panose="020B0604020202020204" pitchFamily="34" charset="0"/>
                          <a:cs typeface="Arial" panose="020B0604020202020204" pitchFamily="34" charset="0"/>
                        </a:rPr>
                        <a:t>lambda_l2</a:t>
                      </a:r>
                      <a:endParaRPr lang="fr-FR" sz="900" dirty="0">
                        <a:latin typeface="Arial" panose="020B0604020202020204" pitchFamily="34" charset="0"/>
                        <a:cs typeface="Arial" panose="020B0604020202020204" pitchFamily="34" charset="0"/>
                      </a:endParaRPr>
                    </a:p>
                  </a:txBody>
                  <a:tcPr/>
                </a:tc>
                <a:tc>
                  <a:txBody>
                    <a:bodyPr/>
                    <a:lstStyle/>
                    <a:p>
                      <a:pPr algn="ctr"/>
                      <a:r>
                        <a:rPr lang="en-US" sz="900" dirty="0">
                          <a:latin typeface="Arial" panose="020B0604020202020204" pitchFamily="34" charset="0"/>
                          <a:cs typeface="Arial" panose="020B0604020202020204" pitchFamily="34" charset="0"/>
                        </a:rPr>
                        <a:t>2.1675</a:t>
                      </a:r>
                      <a:endParaRPr lang="fr-FR" sz="9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961069683"/>
                  </a:ext>
                </a:extLst>
              </a:tr>
              <a:tr h="275216">
                <a:tc>
                  <a:txBody>
                    <a:bodyPr/>
                    <a:lstStyle/>
                    <a:p>
                      <a:pPr algn="ctr"/>
                      <a:r>
                        <a:rPr lang="en-US" sz="900" dirty="0" err="1">
                          <a:latin typeface="Arial" panose="020B0604020202020204" pitchFamily="34" charset="0"/>
                          <a:cs typeface="Arial" panose="020B0604020202020204" pitchFamily="34" charset="0"/>
                        </a:rPr>
                        <a:t>learning_rate</a:t>
                      </a:r>
                      <a:endParaRPr lang="fr-FR" sz="900" dirty="0">
                        <a:latin typeface="Arial" panose="020B0604020202020204" pitchFamily="34" charset="0"/>
                        <a:cs typeface="Arial" panose="020B0604020202020204" pitchFamily="34" charset="0"/>
                      </a:endParaRPr>
                    </a:p>
                  </a:txBody>
                  <a:tcPr/>
                </a:tc>
                <a:tc>
                  <a:txBody>
                    <a:bodyPr/>
                    <a:lstStyle/>
                    <a:p>
                      <a:pPr algn="ctr"/>
                      <a:r>
                        <a:rPr lang="en-US" sz="900" dirty="0">
                          <a:latin typeface="Arial" panose="020B0604020202020204" pitchFamily="34" charset="0"/>
                          <a:cs typeface="Arial" panose="020B0604020202020204" pitchFamily="34" charset="0"/>
                        </a:rPr>
                        <a:t>0.03</a:t>
                      </a:r>
                      <a:endParaRPr lang="fr-FR" sz="9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548067"/>
                  </a:ext>
                </a:extLst>
              </a:tr>
              <a:tr h="275216">
                <a:tc>
                  <a:txBody>
                    <a:bodyPr/>
                    <a:lstStyle/>
                    <a:p>
                      <a:pPr algn="ctr"/>
                      <a:r>
                        <a:rPr lang="en-US" sz="900" dirty="0" err="1">
                          <a:latin typeface="Arial" panose="020B0604020202020204" pitchFamily="34" charset="0"/>
                          <a:cs typeface="Arial" panose="020B0604020202020204" pitchFamily="34" charset="0"/>
                        </a:rPr>
                        <a:t>max_depth</a:t>
                      </a:r>
                      <a:endParaRPr lang="fr-FR" sz="900" dirty="0">
                        <a:latin typeface="Arial" panose="020B0604020202020204" pitchFamily="34" charset="0"/>
                        <a:cs typeface="Arial" panose="020B0604020202020204" pitchFamily="34" charset="0"/>
                      </a:endParaRPr>
                    </a:p>
                  </a:txBody>
                  <a:tcPr/>
                </a:tc>
                <a:tc>
                  <a:txBody>
                    <a:bodyPr/>
                    <a:lstStyle/>
                    <a:p>
                      <a:pPr algn="ctr"/>
                      <a:r>
                        <a:rPr lang="fr-FR" sz="900" dirty="0">
                          <a:latin typeface="Arial" panose="020B0604020202020204" pitchFamily="34" charset="0"/>
                          <a:cs typeface="Arial" panose="020B0604020202020204" pitchFamily="34" charset="0"/>
                        </a:rPr>
                        <a:t>6</a:t>
                      </a:r>
                    </a:p>
                  </a:txBody>
                  <a:tcPr/>
                </a:tc>
                <a:extLst>
                  <a:ext uri="{0D108BD9-81ED-4DB2-BD59-A6C34878D82A}">
                    <a16:rowId xmlns:a16="http://schemas.microsoft.com/office/drawing/2014/main" val="3211740511"/>
                  </a:ext>
                </a:extLst>
              </a:tr>
              <a:tr h="275216">
                <a:tc>
                  <a:txBody>
                    <a:bodyPr/>
                    <a:lstStyle/>
                    <a:p>
                      <a:pPr algn="ctr"/>
                      <a:r>
                        <a:rPr lang="en-US" sz="900" dirty="0" err="1">
                          <a:latin typeface="Arial" panose="020B0604020202020204" pitchFamily="34" charset="0"/>
                          <a:cs typeface="Arial" panose="020B0604020202020204" pitchFamily="34" charset="0"/>
                        </a:rPr>
                        <a:t>min_child_weight</a:t>
                      </a:r>
                      <a:endParaRPr lang="fr-FR" sz="900" dirty="0">
                        <a:latin typeface="Arial" panose="020B0604020202020204" pitchFamily="34" charset="0"/>
                        <a:cs typeface="Arial" panose="020B0604020202020204" pitchFamily="34" charset="0"/>
                      </a:endParaRPr>
                    </a:p>
                  </a:txBody>
                  <a:tcPr/>
                </a:tc>
                <a:tc>
                  <a:txBody>
                    <a:bodyPr/>
                    <a:lstStyle/>
                    <a:p>
                      <a:pPr algn="ctr"/>
                      <a:r>
                        <a:rPr lang="en-US" sz="900" dirty="0">
                          <a:latin typeface="Arial" panose="020B0604020202020204" pitchFamily="34" charset="0"/>
                          <a:cs typeface="Arial" panose="020B0604020202020204" pitchFamily="34" charset="0"/>
                        </a:rPr>
                        <a:t>34.467860391741226</a:t>
                      </a:r>
                      <a:endParaRPr lang="fr-FR" sz="9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79838209"/>
                  </a:ext>
                </a:extLst>
              </a:tr>
              <a:tr h="275216">
                <a:tc>
                  <a:txBody>
                    <a:bodyPr/>
                    <a:lstStyle/>
                    <a:p>
                      <a:pPr algn="ctr"/>
                      <a:r>
                        <a:rPr lang="en-US" sz="900" dirty="0" err="1">
                          <a:latin typeface="Arial" panose="020B0604020202020204" pitchFamily="34" charset="0"/>
                          <a:cs typeface="Arial" panose="020B0604020202020204" pitchFamily="34" charset="0"/>
                        </a:rPr>
                        <a:t>min_split_gain</a:t>
                      </a:r>
                      <a:endParaRPr lang="fr-FR" sz="900" dirty="0">
                        <a:latin typeface="Arial" panose="020B0604020202020204" pitchFamily="34" charset="0"/>
                        <a:cs typeface="Arial" panose="020B0604020202020204" pitchFamily="34" charset="0"/>
                      </a:endParaRPr>
                    </a:p>
                  </a:txBody>
                  <a:tcPr/>
                </a:tc>
                <a:tc>
                  <a:txBody>
                    <a:bodyPr/>
                    <a:lstStyle/>
                    <a:p>
                      <a:pPr algn="ctr"/>
                      <a:r>
                        <a:rPr lang="en-US" sz="900" dirty="0">
                          <a:latin typeface="Arial" panose="020B0604020202020204" pitchFamily="34" charset="0"/>
                          <a:cs typeface="Arial" panose="020B0604020202020204" pitchFamily="34" charset="0"/>
                        </a:rPr>
                        <a:t>0.0028128962349801634</a:t>
                      </a:r>
                      <a:endParaRPr lang="fr-FR" sz="9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83167868"/>
                  </a:ext>
                </a:extLst>
              </a:tr>
              <a:tr h="275216">
                <a:tc>
                  <a:txBody>
                    <a:bodyPr/>
                    <a:lstStyle/>
                    <a:p>
                      <a:pPr algn="ctr"/>
                      <a:r>
                        <a:rPr lang="en-US" sz="900" dirty="0" err="1">
                          <a:latin typeface="Arial" panose="020B0604020202020204" pitchFamily="34" charset="0"/>
                          <a:cs typeface="Arial" panose="020B0604020202020204" pitchFamily="34" charset="0"/>
                        </a:rPr>
                        <a:t>num_leaves</a:t>
                      </a:r>
                      <a:endParaRPr lang="fr-FR" sz="900" dirty="0">
                        <a:latin typeface="Arial" panose="020B0604020202020204" pitchFamily="34" charset="0"/>
                        <a:cs typeface="Arial" panose="020B0604020202020204" pitchFamily="34" charset="0"/>
                      </a:endParaRPr>
                    </a:p>
                  </a:txBody>
                  <a:tcPr/>
                </a:tc>
                <a:tc>
                  <a:txBody>
                    <a:bodyPr/>
                    <a:lstStyle/>
                    <a:p>
                      <a:pPr algn="ctr"/>
                      <a:r>
                        <a:rPr lang="fr-FR" sz="900" dirty="0">
                          <a:latin typeface="Arial" panose="020B0604020202020204" pitchFamily="34" charset="0"/>
                          <a:cs typeface="Arial" panose="020B0604020202020204" pitchFamily="34" charset="0"/>
                        </a:rPr>
                        <a:t>24</a:t>
                      </a:r>
                    </a:p>
                  </a:txBody>
                  <a:tcPr/>
                </a:tc>
                <a:extLst>
                  <a:ext uri="{0D108BD9-81ED-4DB2-BD59-A6C34878D82A}">
                    <a16:rowId xmlns:a16="http://schemas.microsoft.com/office/drawing/2014/main" val="4227649605"/>
                  </a:ext>
                </a:extLst>
              </a:tr>
              <a:tr h="275216">
                <a:tc>
                  <a:txBody>
                    <a:bodyPr/>
                    <a:lstStyle/>
                    <a:p>
                      <a:pPr algn="ctr"/>
                      <a:r>
                        <a:rPr lang="en-US" sz="900" dirty="0" err="1">
                          <a:latin typeface="Arial" panose="020B0604020202020204" pitchFamily="34" charset="0"/>
                          <a:cs typeface="Arial" panose="020B0604020202020204" pitchFamily="34" charset="0"/>
                        </a:rPr>
                        <a:t>nthread</a:t>
                      </a:r>
                      <a:endParaRPr lang="fr-FR" sz="900" dirty="0">
                        <a:latin typeface="Arial" panose="020B0604020202020204" pitchFamily="34" charset="0"/>
                        <a:cs typeface="Arial" panose="020B0604020202020204" pitchFamily="34" charset="0"/>
                      </a:endParaRPr>
                    </a:p>
                  </a:txBody>
                  <a:tcPr/>
                </a:tc>
                <a:tc>
                  <a:txBody>
                    <a:bodyPr/>
                    <a:lstStyle/>
                    <a:p>
                      <a:pPr algn="ctr"/>
                      <a:r>
                        <a:rPr lang="en-US" sz="900" dirty="0">
                          <a:latin typeface="Arial" panose="020B0604020202020204" pitchFamily="34" charset="0"/>
                          <a:cs typeface="Arial" panose="020B0604020202020204" pitchFamily="34" charset="0"/>
                        </a:rPr>
                        <a:t>4</a:t>
                      </a:r>
                      <a:endParaRPr lang="fr-FR" sz="9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74189602"/>
                  </a:ext>
                </a:extLst>
              </a:tr>
              <a:tr h="275216">
                <a:tc>
                  <a:txBody>
                    <a:bodyPr/>
                    <a:lstStyle/>
                    <a:p>
                      <a:pPr algn="ctr"/>
                      <a:r>
                        <a:rPr lang="en-US" sz="900" dirty="0" err="1">
                          <a:latin typeface="Arial" panose="020B0604020202020204" pitchFamily="34" charset="0"/>
                          <a:cs typeface="Arial" panose="020B0604020202020204" pitchFamily="34" charset="0"/>
                        </a:rPr>
                        <a:t>n_estimators</a:t>
                      </a:r>
                      <a:endParaRPr lang="fr-FR" sz="900" dirty="0">
                        <a:latin typeface="Arial" panose="020B0604020202020204" pitchFamily="34" charset="0"/>
                        <a:cs typeface="Arial" panose="020B0604020202020204" pitchFamily="34" charset="0"/>
                      </a:endParaRPr>
                    </a:p>
                  </a:txBody>
                  <a:tcPr/>
                </a:tc>
                <a:tc>
                  <a:txBody>
                    <a:bodyPr/>
                    <a:lstStyle/>
                    <a:p>
                      <a:pPr algn="ctr"/>
                      <a:r>
                        <a:rPr lang="en-US" sz="900" dirty="0">
                          <a:latin typeface="Arial" panose="020B0604020202020204" pitchFamily="34" charset="0"/>
                          <a:cs typeface="Arial" panose="020B0604020202020204" pitchFamily="34" charset="0"/>
                        </a:rPr>
                        <a:t>'binary</a:t>
                      </a:r>
                      <a:endParaRPr lang="fr-FR" sz="9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6556023"/>
                  </a:ext>
                </a:extLst>
              </a:tr>
              <a:tr h="275216">
                <a:tc>
                  <a:txBody>
                    <a:bodyPr/>
                    <a:lstStyle/>
                    <a:p>
                      <a:pPr algn="ctr"/>
                      <a:r>
                        <a:rPr lang="en-US" sz="900" dirty="0">
                          <a:latin typeface="Arial" panose="020B0604020202020204" pitchFamily="34" charset="0"/>
                          <a:cs typeface="Arial" panose="020B0604020202020204" pitchFamily="34" charset="0"/>
                        </a:rPr>
                        <a:t>objective</a:t>
                      </a:r>
                      <a:endParaRPr lang="fr-FR" sz="900" dirty="0">
                        <a:latin typeface="Arial" panose="020B0604020202020204" pitchFamily="34" charset="0"/>
                        <a:cs typeface="Arial" panose="020B0604020202020204" pitchFamily="34" charset="0"/>
                      </a:endParaRPr>
                    </a:p>
                  </a:txBody>
                  <a:tcPr/>
                </a:tc>
                <a:tc>
                  <a:txBody>
                    <a:bodyPr/>
                    <a:lstStyle/>
                    <a:p>
                      <a:pPr algn="ctr"/>
                      <a:r>
                        <a:rPr lang="en-US" sz="900" dirty="0">
                          <a:latin typeface="Arial" panose="020B0604020202020204" pitchFamily="34" charset="0"/>
                          <a:cs typeface="Arial" panose="020B0604020202020204" pitchFamily="34" charset="0"/>
                        </a:rPr>
                        <a:t>'binary</a:t>
                      </a:r>
                      <a:endParaRPr lang="fr-FR" sz="9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38536818"/>
                  </a:ext>
                </a:extLst>
              </a:tr>
              <a:tr h="275216">
                <a:tc>
                  <a:txBody>
                    <a:bodyPr/>
                    <a:lstStyle/>
                    <a:p>
                      <a:pPr algn="ctr"/>
                      <a:r>
                        <a:rPr lang="fr-FR" sz="900" dirty="0" err="1">
                          <a:latin typeface="Arial" panose="020B0604020202020204" pitchFamily="34" charset="0"/>
                          <a:cs typeface="Arial" panose="020B0604020202020204" pitchFamily="34" charset="0"/>
                        </a:rPr>
                        <a:t>reg_alpha</a:t>
                      </a:r>
                      <a:endParaRPr lang="fr-FR" sz="900" dirty="0">
                        <a:latin typeface="Arial" panose="020B0604020202020204" pitchFamily="34" charset="0"/>
                        <a:cs typeface="Arial" panose="020B0604020202020204" pitchFamily="34" charset="0"/>
                      </a:endParaRPr>
                    </a:p>
                  </a:txBody>
                  <a:tcPr/>
                </a:tc>
                <a:tc>
                  <a:txBody>
                    <a:bodyPr/>
                    <a:lstStyle/>
                    <a:p>
                      <a:pPr algn="ctr"/>
                      <a:r>
                        <a:rPr lang="fr-FR" sz="900" dirty="0">
                          <a:latin typeface="Arial" panose="020B0604020202020204" pitchFamily="34" charset="0"/>
                          <a:cs typeface="Arial" panose="020B0604020202020204" pitchFamily="34" charset="0"/>
                        </a:rPr>
                        <a:t>0.041545473</a:t>
                      </a:r>
                    </a:p>
                  </a:txBody>
                  <a:tcPr/>
                </a:tc>
                <a:extLst>
                  <a:ext uri="{0D108BD9-81ED-4DB2-BD59-A6C34878D82A}">
                    <a16:rowId xmlns:a16="http://schemas.microsoft.com/office/drawing/2014/main" val="827368222"/>
                  </a:ext>
                </a:extLst>
              </a:tr>
              <a:tr h="275216">
                <a:tc>
                  <a:txBody>
                    <a:bodyPr/>
                    <a:lstStyle/>
                    <a:p>
                      <a:pPr algn="ctr"/>
                      <a:r>
                        <a:rPr lang="fr-FR" sz="900" dirty="0" err="1">
                          <a:latin typeface="Arial" panose="020B0604020202020204" pitchFamily="34" charset="0"/>
                          <a:cs typeface="Arial" panose="020B0604020202020204" pitchFamily="34" charset="0"/>
                        </a:rPr>
                        <a:t>reg_lambda</a:t>
                      </a:r>
                      <a:endParaRPr lang="fr-FR" sz="900" dirty="0">
                        <a:latin typeface="Arial" panose="020B0604020202020204" pitchFamily="34" charset="0"/>
                        <a:cs typeface="Arial" panose="020B0604020202020204" pitchFamily="34" charset="0"/>
                      </a:endParaRPr>
                    </a:p>
                  </a:txBody>
                  <a:tcPr/>
                </a:tc>
                <a:tc>
                  <a:txBody>
                    <a:bodyPr/>
                    <a:lstStyle/>
                    <a:p>
                      <a:pPr algn="ctr"/>
                      <a:r>
                        <a:rPr lang="fr-FR" sz="900" dirty="0">
                          <a:latin typeface="Arial" panose="020B0604020202020204" pitchFamily="34" charset="0"/>
                          <a:cs typeface="Arial" panose="020B0604020202020204" pitchFamily="34" charset="0"/>
                        </a:rPr>
                        <a:t>0.0735294</a:t>
                      </a:r>
                    </a:p>
                  </a:txBody>
                  <a:tcPr/>
                </a:tc>
                <a:extLst>
                  <a:ext uri="{0D108BD9-81ED-4DB2-BD59-A6C34878D82A}">
                    <a16:rowId xmlns:a16="http://schemas.microsoft.com/office/drawing/2014/main" val="1643262751"/>
                  </a:ext>
                </a:extLst>
              </a:tr>
              <a:tr h="275216">
                <a:tc>
                  <a:txBody>
                    <a:bodyPr/>
                    <a:lstStyle/>
                    <a:p>
                      <a:pPr algn="ctr"/>
                      <a:r>
                        <a:rPr lang="fr-FR" sz="900" dirty="0" err="1">
                          <a:latin typeface="Arial" panose="020B0604020202020204" pitchFamily="34" charset="0"/>
                          <a:cs typeface="Arial" panose="020B0604020202020204" pitchFamily="34" charset="0"/>
                        </a:rPr>
                        <a:t>silent</a:t>
                      </a:r>
                      <a:endParaRPr lang="fr-FR" sz="9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900"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1707369243"/>
                  </a:ext>
                </a:extLst>
              </a:tr>
              <a:tr h="275216">
                <a:tc>
                  <a:txBody>
                    <a:bodyPr/>
                    <a:lstStyle/>
                    <a:p>
                      <a:pPr algn="ctr"/>
                      <a:r>
                        <a:rPr lang="fr-FR" sz="900" dirty="0" err="1">
                          <a:latin typeface="Arial" panose="020B0604020202020204" pitchFamily="34" charset="0"/>
                          <a:cs typeface="Arial" panose="020B0604020202020204" pitchFamily="34" charset="0"/>
                        </a:rPr>
                        <a:t>subsample</a:t>
                      </a:r>
                      <a:endParaRPr lang="fr-FR" sz="900" dirty="0">
                        <a:latin typeface="Arial" panose="020B0604020202020204" pitchFamily="34" charset="0"/>
                        <a:cs typeface="Arial" panose="020B0604020202020204" pitchFamily="34" charset="0"/>
                      </a:endParaRPr>
                    </a:p>
                  </a:txBody>
                  <a:tcPr/>
                </a:tc>
                <a:tc>
                  <a:txBody>
                    <a:bodyPr/>
                    <a:lstStyle/>
                    <a:p>
                      <a:pPr algn="ctr"/>
                      <a:r>
                        <a:rPr lang="fr-FR" sz="900" dirty="0">
                          <a:latin typeface="Arial" panose="020B0604020202020204" pitchFamily="34" charset="0"/>
                          <a:cs typeface="Arial" panose="020B0604020202020204" pitchFamily="34" charset="0"/>
                        </a:rPr>
                        <a:t>0.8715623</a:t>
                      </a:r>
                    </a:p>
                  </a:txBody>
                  <a:tcPr/>
                </a:tc>
                <a:extLst>
                  <a:ext uri="{0D108BD9-81ED-4DB2-BD59-A6C34878D82A}">
                    <a16:rowId xmlns:a16="http://schemas.microsoft.com/office/drawing/2014/main" val="2790835436"/>
                  </a:ext>
                </a:extLst>
              </a:tr>
              <a:tr h="275216">
                <a:tc>
                  <a:txBody>
                    <a:bodyPr/>
                    <a:lstStyle/>
                    <a:p>
                      <a:pPr algn="ctr"/>
                      <a:r>
                        <a:rPr lang="fr-FR" sz="900" dirty="0" err="1">
                          <a:latin typeface="Arial" panose="020B0604020202020204" pitchFamily="34" charset="0"/>
                          <a:cs typeface="Arial" panose="020B0604020202020204" pitchFamily="34" charset="0"/>
                        </a:rPr>
                        <a:t>verbose</a:t>
                      </a:r>
                      <a:endParaRPr lang="fr-FR" sz="900" dirty="0">
                        <a:latin typeface="Arial" panose="020B0604020202020204" pitchFamily="34" charset="0"/>
                        <a:cs typeface="Arial" panose="020B0604020202020204" pitchFamily="34" charset="0"/>
                      </a:endParaRPr>
                    </a:p>
                  </a:txBody>
                  <a:tcPr/>
                </a:tc>
                <a:tc>
                  <a:txBody>
                    <a:bodyPr/>
                    <a:lstStyle/>
                    <a:p>
                      <a:pPr algn="ctr"/>
                      <a:r>
                        <a:rPr lang="fr-FR" sz="900"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1701000953"/>
                  </a:ext>
                </a:extLst>
              </a:tr>
            </a:tbl>
          </a:graphicData>
        </a:graphic>
      </p:graphicFrame>
    </p:spTree>
    <p:extLst>
      <p:ext uri="{BB962C8B-B14F-4D97-AF65-F5344CB8AC3E}">
        <p14:creationId xmlns:p14="http://schemas.microsoft.com/office/powerpoint/2010/main" val="2038588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C5036D5-5F54-D14A-9AB2-829B0E9EDA08}"/>
              </a:ext>
            </a:extLst>
          </p:cNvPr>
          <p:cNvSpPr/>
          <p:nvPr/>
        </p:nvSpPr>
        <p:spPr>
          <a:xfrm>
            <a:off x="879624" y="0"/>
            <a:ext cx="5859296" cy="369332"/>
          </a:xfrm>
          <a:prstGeom prst="rect">
            <a:avLst/>
          </a:prstGeom>
        </p:spPr>
        <p:txBody>
          <a:bodyPr wrap="none">
            <a:spAutoFit/>
          </a:bodyPr>
          <a:lstStyle/>
          <a:p>
            <a:pPr marL="857250" indent="-857250">
              <a:buFont typeface="+mj-lt"/>
              <a:buAutoNum type="romanUcPeriod" startAt="2"/>
            </a:pPr>
            <a:r>
              <a:rPr lang="fr-FR" dirty="0"/>
              <a:t>EXPLICATION DE L’APPROCHE DE MODÉLISATION</a:t>
            </a:r>
          </a:p>
        </p:txBody>
      </p:sp>
      <p:sp>
        <p:nvSpPr>
          <p:cNvPr id="4" name="Rectangle 3">
            <a:extLst>
              <a:ext uri="{FF2B5EF4-FFF2-40B4-BE49-F238E27FC236}">
                <a16:creationId xmlns:a16="http://schemas.microsoft.com/office/drawing/2014/main" id="{0FAC0D23-EA08-CB4C-AE7E-F8B5EC1F65B8}"/>
              </a:ext>
            </a:extLst>
          </p:cNvPr>
          <p:cNvSpPr/>
          <p:nvPr/>
        </p:nvSpPr>
        <p:spPr>
          <a:xfrm>
            <a:off x="1267838" y="488591"/>
            <a:ext cx="5461752" cy="430887"/>
          </a:xfrm>
          <a:prstGeom prst="rect">
            <a:avLst/>
          </a:prstGeom>
        </p:spPr>
        <p:txBody>
          <a:bodyPr wrap="none">
            <a:spAutoFit/>
          </a:bodyPr>
          <a:lstStyle/>
          <a:p>
            <a:r>
              <a:rPr lang="fr-FR" sz="2200" dirty="0">
                <a:solidFill>
                  <a:srgbClr val="92D050"/>
                </a:solidFill>
                <a:latin typeface="Arial" panose="020B0604020202020204" pitchFamily="34" charset="0"/>
              </a:rPr>
              <a:t>Quel </a:t>
            </a:r>
            <a:r>
              <a:rPr lang="fr-FR" sz="2200" dirty="0" err="1">
                <a:solidFill>
                  <a:srgbClr val="92D050"/>
                </a:solidFill>
                <a:latin typeface="Arial" panose="020B0604020202020204" pitchFamily="34" charset="0"/>
              </a:rPr>
              <a:t>scoring</a:t>
            </a:r>
            <a:r>
              <a:rPr lang="fr-FR" sz="2200" dirty="0">
                <a:solidFill>
                  <a:srgbClr val="92D050"/>
                </a:solidFill>
                <a:latin typeface="Arial" panose="020B0604020202020204" pitchFamily="34" charset="0"/>
              </a:rPr>
              <a:t> adapté au problème métier? </a:t>
            </a:r>
            <a:endParaRPr lang="fr-FR" sz="2200" dirty="0">
              <a:solidFill>
                <a:srgbClr val="92D050"/>
              </a:solidFill>
              <a:effectLst/>
            </a:endParaRPr>
          </a:p>
        </p:txBody>
      </p:sp>
      <p:sp>
        <p:nvSpPr>
          <p:cNvPr id="5" name="Rectangle 4">
            <a:extLst>
              <a:ext uri="{FF2B5EF4-FFF2-40B4-BE49-F238E27FC236}">
                <a16:creationId xmlns:a16="http://schemas.microsoft.com/office/drawing/2014/main" id="{FA9F708D-4A89-A046-86A1-7C9F192B2248}"/>
              </a:ext>
            </a:extLst>
          </p:cNvPr>
          <p:cNvSpPr/>
          <p:nvPr/>
        </p:nvSpPr>
        <p:spPr>
          <a:xfrm>
            <a:off x="1346637" y="1238629"/>
            <a:ext cx="9083086" cy="1785104"/>
          </a:xfrm>
          <a:prstGeom prst="rect">
            <a:avLst/>
          </a:prstGeom>
        </p:spPr>
        <p:txBody>
          <a:bodyPr wrap="square">
            <a:spAutoFit/>
          </a:bodyPr>
          <a:lstStyle/>
          <a:p>
            <a:r>
              <a:rPr lang="fr-FR" dirty="0">
                <a:solidFill>
                  <a:srgbClr val="91A099"/>
                </a:solidFill>
                <a:latin typeface="Arial" panose="020B0604020202020204" pitchFamily="34" charset="0"/>
                <a:cs typeface="Arial" panose="020B0604020202020204" pitchFamily="34" charset="0"/>
              </a:rPr>
              <a:t>• </a:t>
            </a:r>
            <a:r>
              <a:rPr lang="fr-FR" sz="2000" dirty="0">
                <a:solidFill>
                  <a:srgbClr val="282833"/>
                </a:solidFill>
                <a:latin typeface="Arial" panose="020B0604020202020204" pitchFamily="34" charset="0"/>
                <a:cs typeface="Arial" panose="020B0604020202020204" pitchFamily="34" charset="0"/>
              </a:rPr>
              <a:t>Problématique : </a:t>
            </a:r>
            <a:endParaRPr lang="fr-FR" dirty="0">
              <a:latin typeface="Arial" panose="020B0604020202020204" pitchFamily="34" charset="0"/>
              <a:cs typeface="Arial" panose="020B0604020202020204" pitchFamily="34" charset="0"/>
            </a:endParaRPr>
          </a:p>
          <a:p>
            <a:r>
              <a:rPr lang="fr-FR" sz="1400" dirty="0">
                <a:solidFill>
                  <a:srgbClr val="91A099"/>
                </a:solidFill>
                <a:latin typeface="Arial" panose="020B0604020202020204" pitchFamily="34" charset="0"/>
                <a:cs typeface="Arial" panose="020B0604020202020204" pitchFamily="34" charset="0"/>
              </a:rPr>
              <a:t>• </a:t>
            </a:r>
            <a:r>
              <a:rPr lang="fr-FR" dirty="0">
                <a:solidFill>
                  <a:srgbClr val="282833"/>
                </a:solidFill>
                <a:latin typeface="Arial" panose="020B0604020202020204" pitchFamily="34" charset="0"/>
                <a:cs typeface="Arial" panose="020B0604020202020204" pitchFamily="34" charset="0"/>
              </a:rPr>
              <a:t>Les clients à risque font perdre de l’argent à la société́ </a:t>
            </a:r>
            <a:endParaRPr lang="fr-FR" dirty="0">
              <a:latin typeface="Arial" panose="020B0604020202020204" pitchFamily="34" charset="0"/>
              <a:cs typeface="Arial" panose="020B0604020202020204" pitchFamily="34" charset="0"/>
            </a:endParaRPr>
          </a:p>
          <a:p>
            <a:r>
              <a:rPr lang="fr-FR" sz="1400" dirty="0">
                <a:solidFill>
                  <a:srgbClr val="91A099"/>
                </a:solidFill>
                <a:latin typeface="Arial" panose="020B0604020202020204" pitchFamily="34" charset="0"/>
                <a:cs typeface="Arial" panose="020B0604020202020204" pitchFamily="34" charset="0"/>
              </a:rPr>
              <a:t>• </a:t>
            </a:r>
            <a:r>
              <a:rPr lang="fr-FR" dirty="0">
                <a:solidFill>
                  <a:srgbClr val="282833"/>
                </a:solidFill>
                <a:latin typeface="Arial" panose="020B0604020202020204" pitchFamily="34" charset="0"/>
                <a:cs typeface="Arial" panose="020B0604020202020204" pitchFamily="34" charset="0"/>
              </a:rPr>
              <a:t>La société ne doit pas se priver des potentiels clients qui ne présentent pas de risque </a:t>
            </a:r>
            <a:endParaRPr lang="fr-FR" dirty="0">
              <a:latin typeface="Arial" panose="020B0604020202020204" pitchFamily="34" charset="0"/>
              <a:cs typeface="Arial" panose="020B0604020202020204" pitchFamily="34" charset="0"/>
            </a:endParaRPr>
          </a:p>
          <a:p>
            <a:endParaRPr lang="fr-FR" dirty="0">
              <a:solidFill>
                <a:srgbClr val="282833"/>
              </a:solidFill>
              <a:latin typeface="Arial" panose="020B0604020202020204" pitchFamily="34" charset="0"/>
              <a:cs typeface="Arial" panose="020B0604020202020204" pitchFamily="34" charset="0"/>
            </a:endParaRPr>
          </a:p>
          <a:p>
            <a:endParaRPr lang="fr-FR" dirty="0">
              <a:solidFill>
                <a:srgbClr val="282833"/>
              </a:solidFill>
              <a:latin typeface="Arial" panose="020B0604020202020204" pitchFamily="34" charset="0"/>
              <a:cs typeface="Arial" panose="020B0604020202020204" pitchFamily="34" charset="0"/>
            </a:endParaRPr>
          </a:p>
          <a:p>
            <a:pPr marL="742950" lvl="1" indent="-285750">
              <a:buFont typeface="Wingdings" pitchFamily="2" charset="2"/>
              <a:buChar char="v"/>
            </a:pPr>
            <a:r>
              <a:rPr lang="fr-FR" b="1" dirty="0">
                <a:solidFill>
                  <a:srgbClr val="282833"/>
                </a:solidFill>
                <a:latin typeface="Arial" panose="020B0604020202020204" pitchFamily="34" charset="0"/>
                <a:cs typeface="Arial" panose="020B0604020202020204" pitchFamily="34" charset="0"/>
              </a:rPr>
              <a:t>Optimum à déterminer </a:t>
            </a:r>
            <a:endParaRPr lang="fr-FR" b="1" dirty="0">
              <a:effectLst/>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54C47372-2B5E-5240-8E6C-DD04B50DD276}"/>
              </a:ext>
            </a:extLst>
          </p:cNvPr>
          <p:cNvSpPr/>
          <p:nvPr/>
        </p:nvSpPr>
        <p:spPr>
          <a:xfrm>
            <a:off x="1267838" y="3342884"/>
            <a:ext cx="8683557" cy="2585323"/>
          </a:xfrm>
          <a:prstGeom prst="rect">
            <a:avLst/>
          </a:prstGeom>
        </p:spPr>
        <p:txBody>
          <a:bodyPr wrap="square">
            <a:spAutoFit/>
          </a:bodyPr>
          <a:lstStyle/>
          <a:p>
            <a:r>
              <a:rPr lang="fr-FR" dirty="0">
                <a:solidFill>
                  <a:srgbClr val="282833"/>
                </a:solidFill>
                <a:latin typeface="Arial" panose="020B0604020202020204" pitchFamily="34" charset="0"/>
                <a:cs typeface="Arial" panose="020B0604020202020204" pitchFamily="34" charset="0"/>
              </a:rPr>
              <a:t>Postulats:</a:t>
            </a:r>
          </a:p>
          <a:p>
            <a:endParaRPr lang="fr-FR" dirty="0">
              <a:solidFill>
                <a:srgbClr val="282833"/>
              </a:solidFill>
              <a:latin typeface="Arial" panose="020B0604020202020204" pitchFamily="34" charset="0"/>
              <a:cs typeface="Arial" panose="020B0604020202020204" pitchFamily="34" charset="0"/>
            </a:endParaRPr>
          </a:p>
          <a:p>
            <a:r>
              <a:rPr lang="fr-FR" dirty="0">
                <a:latin typeface="Arial" panose="020B0604020202020204" pitchFamily="34" charset="0"/>
                <a:cs typeface="Arial" panose="020B0604020202020204" pitchFamily="34" charset="0"/>
              </a:rPr>
              <a:t>• Les clients à risque non identifies représentent une dépense effective </a:t>
            </a:r>
          </a:p>
          <a:p>
            <a:r>
              <a:rPr lang="fr-FR" dirty="0">
                <a:latin typeface="Arial" panose="020B0604020202020204" pitchFamily="34" charset="0"/>
                <a:cs typeface="Arial" panose="020B0604020202020204" pitchFamily="34" charset="0"/>
              </a:rPr>
              <a:t>importante pour la société́ (frais de recouvrement, sommes non recouvrées) </a:t>
            </a:r>
          </a:p>
          <a:p>
            <a:endParaRPr lang="fr-FR" dirty="0">
              <a:latin typeface="Arial" panose="020B0604020202020204" pitchFamily="34" charset="0"/>
              <a:cs typeface="Arial" panose="020B0604020202020204" pitchFamily="34" charset="0"/>
            </a:endParaRPr>
          </a:p>
          <a:p>
            <a:r>
              <a:rPr lang="fr-FR" dirty="0">
                <a:latin typeface="Arial" panose="020B0604020202020204" pitchFamily="34" charset="0"/>
                <a:cs typeface="Arial" panose="020B0604020202020204" pitchFamily="34" charset="0"/>
              </a:rPr>
              <a:t>• Les clients peu risques identifiés à̀ tort comme risques font perdre à la société́ un chiffre d’affaire potentiel (coût d’opportunité́) </a:t>
            </a:r>
          </a:p>
          <a:p>
            <a:br>
              <a:rPr lang="fr-FR" dirty="0">
                <a:solidFill>
                  <a:srgbClr val="282833"/>
                </a:solidFill>
                <a:latin typeface="Arial,Bold"/>
              </a:rPr>
            </a:br>
            <a:endParaRPr lang="fr-FR" dirty="0">
              <a:effectLst/>
            </a:endParaRPr>
          </a:p>
        </p:txBody>
      </p:sp>
    </p:spTree>
    <p:extLst>
      <p:ext uri="{BB962C8B-B14F-4D97-AF65-F5344CB8AC3E}">
        <p14:creationId xmlns:p14="http://schemas.microsoft.com/office/powerpoint/2010/main" val="3156921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EA5ADAE-998A-7D4E-8B9A-4224EFC789F1}"/>
              </a:ext>
            </a:extLst>
          </p:cNvPr>
          <p:cNvSpPr/>
          <p:nvPr/>
        </p:nvSpPr>
        <p:spPr>
          <a:xfrm>
            <a:off x="879624" y="0"/>
            <a:ext cx="5859296" cy="369332"/>
          </a:xfrm>
          <a:prstGeom prst="rect">
            <a:avLst/>
          </a:prstGeom>
        </p:spPr>
        <p:txBody>
          <a:bodyPr wrap="none">
            <a:spAutoFit/>
          </a:bodyPr>
          <a:lstStyle/>
          <a:p>
            <a:pPr marL="857250" indent="-857250">
              <a:buFont typeface="+mj-lt"/>
              <a:buAutoNum type="romanUcPeriod" startAt="2"/>
            </a:pPr>
            <a:r>
              <a:rPr lang="fr-FR" dirty="0"/>
              <a:t>EXPLICATION DE L’APPROCHE DE MODÉLISATION</a:t>
            </a:r>
          </a:p>
        </p:txBody>
      </p:sp>
      <p:sp>
        <p:nvSpPr>
          <p:cNvPr id="4" name="Rectangle 3">
            <a:extLst>
              <a:ext uri="{FF2B5EF4-FFF2-40B4-BE49-F238E27FC236}">
                <a16:creationId xmlns:a16="http://schemas.microsoft.com/office/drawing/2014/main" id="{53C23376-FA2B-AF4C-80BC-E04870FEBB9E}"/>
              </a:ext>
            </a:extLst>
          </p:cNvPr>
          <p:cNvSpPr/>
          <p:nvPr/>
        </p:nvSpPr>
        <p:spPr>
          <a:xfrm>
            <a:off x="2460184" y="933741"/>
            <a:ext cx="2698175"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La matrice de confusion </a:t>
            </a:r>
            <a:endParaRPr lang="fr-FR" sz="3000" dirty="0">
              <a:solidFill>
                <a:srgbClr val="92D050"/>
              </a:solidFill>
              <a:effectLst/>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E7BAED40-8C19-7E4D-A36D-D4EC884D8555}"/>
              </a:ext>
            </a:extLst>
          </p:cNvPr>
          <p:cNvSpPr/>
          <p:nvPr/>
        </p:nvSpPr>
        <p:spPr>
          <a:xfrm>
            <a:off x="7006458" y="1429021"/>
            <a:ext cx="5067009" cy="954107"/>
          </a:xfrm>
          <a:prstGeom prst="rect">
            <a:avLst/>
          </a:prstGeom>
        </p:spPr>
        <p:txBody>
          <a:bodyPr wrap="square">
            <a:spAutoFit/>
          </a:bodyPr>
          <a:lstStyle/>
          <a:p>
            <a:r>
              <a:rPr lang="fr-FR" sz="1400" dirty="0">
                <a:solidFill>
                  <a:srgbClr val="282833"/>
                </a:solidFill>
                <a:latin typeface="Arial,Bold"/>
              </a:rPr>
              <a:t>Transposition du problème : </a:t>
            </a:r>
          </a:p>
          <a:p>
            <a:endParaRPr lang="fr-FR" sz="1400" dirty="0"/>
          </a:p>
          <a:p>
            <a:pPr>
              <a:buFont typeface="Arial" panose="020B0604020202020204" pitchFamily="34" charset="0"/>
              <a:buChar char="•"/>
            </a:pPr>
            <a:r>
              <a:rPr lang="fr-FR" sz="1400" dirty="0">
                <a:solidFill>
                  <a:srgbClr val="282833"/>
                </a:solidFill>
                <a:latin typeface="Arial" panose="020B0604020202020204" pitchFamily="34" charset="0"/>
              </a:rPr>
              <a:t>Limiter le nombre de faux négatifs </a:t>
            </a:r>
            <a:endParaRPr lang="fr-FR" sz="1400" dirty="0">
              <a:solidFill>
                <a:srgbClr val="91A099"/>
              </a:solidFill>
              <a:latin typeface="Arial" panose="020B0604020202020204" pitchFamily="34" charset="0"/>
            </a:endParaRPr>
          </a:p>
          <a:p>
            <a:pPr>
              <a:buFont typeface="Arial" panose="020B0604020202020204" pitchFamily="34" charset="0"/>
              <a:buChar char="•"/>
            </a:pPr>
            <a:r>
              <a:rPr lang="fr-FR" sz="1400" dirty="0">
                <a:solidFill>
                  <a:srgbClr val="282833"/>
                </a:solidFill>
                <a:latin typeface="Arial" panose="020B0604020202020204" pitchFamily="34" charset="0"/>
              </a:rPr>
              <a:t>Limiter dans une moindre mesure le nombre de faux positifs </a:t>
            </a:r>
            <a:endParaRPr lang="fr-FR" sz="1400" dirty="0">
              <a:solidFill>
                <a:srgbClr val="91A099"/>
              </a:solidFill>
              <a:effectLst/>
              <a:latin typeface="Arial" panose="020B0604020202020204" pitchFamily="34" charset="0"/>
            </a:endParaRPr>
          </a:p>
        </p:txBody>
      </p:sp>
      <p:pic>
        <p:nvPicPr>
          <p:cNvPr id="6" name="Image 5">
            <a:extLst>
              <a:ext uri="{FF2B5EF4-FFF2-40B4-BE49-F238E27FC236}">
                <a16:creationId xmlns:a16="http://schemas.microsoft.com/office/drawing/2014/main" id="{49218474-3627-3C4A-B2CE-19C2F8518E7C}"/>
              </a:ext>
            </a:extLst>
          </p:cNvPr>
          <p:cNvPicPr>
            <a:picLocks noChangeAspect="1"/>
          </p:cNvPicPr>
          <p:nvPr/>
        </p:nvPicPr>
        <p:blipFill>
          <a:blip r:embed="rId2"/>
          <a:stretch>
            <a:fillRect/>
          </a:stretch>
        </p:blipFill>
        <p:spPr>
          <a:xfrm>
            <a:off x="1327859" y="1302044"/>
            <a:ext cx="5130800" cy="1282700"/>
          </a:xfrm>
          <a:prstGeom prst="rect">
            <a:avLst/>
          </a:prstGeom>
        </p:spPr>
      </p:pic>
      <p:sp>
        <p:nvSpPr>
          <p:cNvPr id="8" name="Rectangle 7">
            <a:extLst>
              <a:ext uri="{FF2B5EF4-FFF2-40B4-BE49-F238E27FC236}">
                <a16:creationId xmlns:a16="http://schemas.microsoft.com/office/drawing/2014/main" id="{371EEE4F-540C-1344-A419-F6BFBFB6CF0A}"/>
              </a:ext>
            </a:extLst>
          </p:cNvPr>
          <p:cNvSpPr/>
          <p:nvPr/>
        </p:nvSpPr>
        <p:spPr>
          <a:xfrm>
            <a:off x="1088013" y="3042935"/>
            <a:ext cx="5442516" cy="369332"/>
          </a:xfrm>
          <a:prstGeom prst="rect">
            <a:avLst/>
          </a:prstGeom>
        </p:spPr>
        <p:txBody>
          <a:bodyPr wrap="none">
            <a:spAutoFit/>
          </a:bodyPr>
          <a:lstStyle/>
          <a:p>
            <a:r>
              <a:rPr lang="fr-FR" dirty="0">
                <a:latin typeface="Arial" panose="020B0604020202020204" pitchFamily="34" charset="0"/>
                <a:ea typeface="Times New Roman" panose="02020603050405020304" pitchFamily="18" charset="0"/>
                <a:cs typeface="Arial" panose="020B0604020202020204" pitchFamily="34" charset="0"/>
              </a:rPr>
              <a:t>Autrement dit, on va chercher à maximiser le </a:t>
            </a:r>
            <a:r>
              <a:rPr lang="fr-FR" dirty="0" err="1">
                <a:latin typeface="Arial" panose="020B0604020202020204" pitchFamily="34" charset="0"/>
                <a:ea typeface="Times New Roman" panose="02020603050405020304" pitchFamily="18" charset="0"/>
                <a:cs typeface="Arial" panose="020B0604020202020204" pitchFamily="34" charset="0"/>
              </a:rPr>
              <a:t>recall</a:t>
            </a:r>
            <a:r>
              <a:rPr lang="fr-FR" dirty="0">
                <a:latin typeface="Arial" panose="020B0604020202020204" pitchFamily="34" charset="0"/>
                <a:ea typeface="Times New Roman" panose="02020603050405020304" pitchFamily="18" charset="0"/>
                <a:cs typeface="Arial" panose="020B0604020202020204" pitchFamily="34" charset="0"/>
              </a:rPr>
              <a:t> </a:t>
            </a:r>
            <a:endParaRPr lang="fr-FR" sz="2000" dirty="0">
              <a:effectLst/>
              <a:latin typeface="Arial" panose="020B0604020202020204" pitchFamily="34" charset="0"/>
              <a:ea typeface="Times New Roman" panose="02020603050405020304" pitchFamily="18" charset="0"/>
              <a:cs typeface="Arial" panose="020B0604020202020204" pitchFamily="34" charset="0"/>
            </a:endParaRP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9AD208A-51AA-3741-B8AC-C4F5B5DBBB0F}"/>
                  </a:ext>
                </a:extLst>
              </p:cNvPr>
              <p:cNvSpPr/>
              <p:nvPr/>
            </p:nvSpPr>
            <p:spPr>
              <a:xfrm>
                <a:off x="6908254" y="2939106"/>
                <a:ext cx="4126001" cy="667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smtClean="0">
                          <a:latin typeface="Cambria Math" panose="02040503050406030204" pitchFamily="18" charset="0"/>
                        </a:rPr>
                        <m:t>R</m:t>
                      </m:r>
                      <m:r>
                        <m:rPr>
                          <m:sty m:val="p"/>
                        </m:rPr>
                        <a:rPr lang="fr-FR" i="0">
                          <a:latin typeface="Cambria Math" panose="02040503050406030204" pitchFamily="18" charset="0"/>
                        </a:rPr>
                        <m:t>ecall</m:t>
                      </m:r>
                      <m:r>
                        <a:rPr lang="fr-FR" i="0">
                          <a:latin typeface="Cambria Math" panose="02040503050406030204" pitchFamily="18" charset="0"/>
                        </a:rPr>
                        <m:t>=</m:t>
                      </m:r>
                      <m:f>
                        <m:fPr>
                          <m:ctrlPr>
                            <a:rPr lang="fr-FR" i="1">
                              <a:solidFill>
                                <a:srgbClr val="836967"/>
                              </a:solidFill>
                              <a:latin typeface="Cambria Math" panose="02040503050406030204" pitchFamily="18" charset="0"/>
                            </a:rPr>
                          </m:ctrlPr>
                        </m:fPr>
                        <m:num>
                          <m:r>
                            <a:rPr lang="fr-FR" i="1">
                              <a:latin typeface="Cambria Math" panose="02040503050406030204" pitchFamily="18" charset="0"/>
                            </a:rPr>
                            <m:t>𝑣𝑟𝑎𝑖</m:t>
                          </m:r>
                          <m:r>
                            <a:rPr lang="fr-FR" i="0">
                              <a:latin typeface="Cambria Math" panose="02040503050406030204" pitchFamily="18" charset="0"/>
                            </a:rPr>
                            <m:t> </m:t>
                          </m:r>
                          <m:r>
                            <a:rPr lang="fr-FR" i="1">
                              <a:latin typeface="Cambria Math" panose="02040503050406030204" pitchFamily="18" charset="0"/>
                            </a:rPr>
                            <m:t>𝑝𝑜𝑠𝑖𝑡𝑖𝑓</m:t>
                          </m:r>
                        </m:num>
                        <m:den>
                          <m:r>
                            <a:rPr lang="fr-FR" b="0" i="1" smtClean="0">
                              <a:latin typeface="Cambria Math" panose="02040503050406030204" pitchFamily="18" charset="0"/>
                            </a:rPr>
                            <m:t>𝑣</m:t>
                          </m:r>
                          <m:r>
                            <a:rPr lang="fr-FR" i="1">
                              <a:latin typeface="Cambria Math" panose="02040503050406030204" pitchFamily="18" charset="0"/>
                            </a:rPr>
                            <m:t>𝑟𝑎𝑖</m:t>
                          </m:r>
                          <m:r>
                            <a:rPr lang="fr-FR" i="0">
                              <a:latin typeface="Cambria Math" panose="02040503050406030204" pitchFamily="18" charset="0"/>
                            </a:rPr>
                            <m:t> </m:t>
                          </m:r>
                          <m:r>
                            <a:rPr lang="fr-FR" i="1">
                              <a:latin typeface="Cambria Math" panose="02040503050406030204" pitchFamily="18" charset="0"/>
                            </a:rPr>
                            <m:t>𝑝𝑜𝑠𝑖𝑡𝑖𝑓</m:t>
                          </m:r>
                          <m:r>
                            <a:rPr lang="fr-FR" i="0">
                              <a:latin typeface="Cambria Math" panose="02040503050406030204" pitchFamily="18" charset="0"/>
                            </a:rPr>
                            <m:t>+</m:t>
                          </m:r>
                          <m:r>
                            <a:rPr lang="fr-FR" i="1">
                              <a:latin typeface="Cambria Math" panose="02040503050406030204" pitchFamily="18" charset="0"/>
                            </a:rPr>
                            <m:t>𝑓𝑎𝑢𝑥</m:t>
                          </m:r>
                          <m:r>
                            <a:rPr lang="fr-FR" i="0">
                              <a:latin typeface="Cambria Math" panose="02040503050406030204" pitchFamily="18" charset="0"/>
                            </a:rPr>
                            <m:t> </m:t>
                          </m:r>
                          <m:r>
                            <a:rPr lang="fr-FR" i="1">
                              <a:latin typeface="Cambria Math" panose="02040503050406030204" pitchFamily="18" charset="0"/>
                            </a:rPr>
                            <m:t>𝑛𝑒𝑔𝑎𝑡𝑖𝑓</m:t>
                          </m:r>
                        </m:den>
                      </m:f>
                    </m:oMath>
                  </m:oMathPara>
                </a14:m>
                <a:endParaRPr lang="fr-FR" dirty="0"/>
              </a:p>
            </p:txBody>
          </p:sp>
        </mc:Choice>
        <mc:Fallback xmlns="">
          <p:sp>
            <p:nvSpPr>
              <p:cNvPr id="9" name="Rectangle 8">
                <a:extLst>
                  <a:ext uri="{FF2B5EF4-FFF2-40B4-BE49-F238E27FC236}">
                    <a16:creationId xmlns:a16="http://schemas.microsoft.com/office/drawing/2014/main" id="{69AD208A-51AA-3741-B8AC-C4F5B5DBBB0F}"/>
                  </a:ext>
                </a:extLst>
              </p:cNvPr>
              <p:cNvSpPr>
                <a:spLocks noRot="1" noChangeAspect="1" noMove="1" noResize="1" noEditPoints="1" noAdjustHandles="1" noChangeArrowheads="1" noChangeShapeType="1" noTextEdit="1"/>
              </p:cNvSpPr>
              <p:nvPr/>
            </p:nvSpPr>
            <p:spPr>
              <a:xfrm>
                <a:off x="6908254" y="2939106"/>
                <a:ext cx="4126001" cy="667490"/>
              </a:xfrm>
              <a:prstGeom prst="rect">
                <a:avLst/>
              </a:prstGeom>
              <a:blipFill>
                <a:blip r:embed="rId3"/>
                <a:stretch>
                  <a:fillRect b="-9259"/>
                </a:stretch>
              </a:blipFill>
            </p:spPr>
            <p:txBody>
              <a:bodyPr/>
              <a:lstStyle/>
              <a:p>
                <a:r>
                  <a:rPr lang="fr-FR">
                    <a:noFill/>
                  </a:rPr>
                  <a:t> </a:t>
                </a:r>
              </a:p>
            </p:txBody>
          </p:sp>
        </mc:Fallback>
      </mc:AlternateContent>
      <p:sp>
        <p:nvSpPr>
          <p:cNvPr id="10" name="Rectangle 9">
            <a:extLst>
              <a:ext uri="{FF2B5EF4-FFF2-40B4-BE49-F238E27FC236}">
                <a16:creationId xmlns:a16="http://schemas.microsoft.com/office/drawing/2014/main" id="{3D84FC49-B769-A74B-AD40-92B768E925D0}"/>
              </a:ext>
            </a:extLst>
          </p:cNvPr>
          <p:cNvSpPr/>
          <p:nvPr/>
        </p:nvSpPr>
        <p:spPr>
          <a:xfrm>
            <a:off x="1327859" y="3683255"/>
            <a:ext cx="6096000" cy="2308324"/>
          </a:xfrm>
          <a:prstGeom prst="rect">
            <a:avLst/>
          </a:prstGeom>
        </p:spPr>
        <p:txBody>
          <a:bodyPr>
            <a:spAutoFit/>
          </a:bodyPr>
          <a:lstStyle/>
          <a:p>
            <a:pPr>
              <a:tabLst>
                <a:tab pos="1928495" algn="l"/>
              </a:tabLst>
            </a:pPr>
            <a:r>
              <a:rPr lang="fr-FR" dirty="0" err="1">
                <a:solidFill>
                  <a:srgbClr val="000000"/>
                </a:solidFill>
                <a:latin typeface="Calibri" panose="020F0502020204030204" pitchFamily="34" charset="0"/>
                <a:ea typeface="Times New Roman" panose="02020603050405020304" pitchFamily="18" charset="0"/>
              </a:rPr>
              <a:t>tn</a:t>
            </a:r>
            <a:r>
              <a:rPr lang="fr-FR" dirty="0">
                <a:solidFill>
                  <a:srgbClr val="000000"/>
                </a:solidFill>
                <a:latin typeface="Calibri" panose="020F0502020204030204" pitchFamily="34" charset="0"/>
                <a:ea typeface="Times New Roman" panose="02020603050405020304" pitchFamily="18" charset="0"/>
              </a:rPr>
              <a:t> = </a:t>
            </a:r>
            <a:r>
              <a:rPr lang="fr-FR" dirty="0" err="1">
                <a:solidFill>
                  <a:srgbClr val="000000"/>
                </a:solidFill>
                <a:latin typeface="Calibri" panose="020F0502020204030204" pitchFamily="34" charset="0"/>
                <a:ea typeface="Times New Roman" panose="02020603050405020304" pitchFamily="18" charset="0"/>
              </a:rPr>
              <a:t>conf_matrix</a:t>
            </a:r>
            <a:r>
              <a:rPr lang="fr-FR" dirty="0">
                <a:solidFill>
                  <a:srgbClr val="000000"/>
                </a:solidFill>
                <a:latin typeface="Calibri" panose="020F0502020204030204" pitchFamily="34" charset="0"/>
                <a:ea typeface="Times New Roman" panose="02020603050405020304" pitchFamily="18" charset="0"/>
              </a:rPr>
              <a:t>[0, 0]</a:t>
            </a:r>
            <a:endParaRPr lang="fr-FR" sz="2000" dirty="0">
              <a:latin typeface="Times New Roman" panose="02020603050405020304" pitchFamily="18" charset="0"/>
              <a:ea typeface="Times New Roman" panose="02020603050405020304" pitchFamily="18" charset="0"/>
            </a:endParaRPr>
          </a:p>
          <a:p>
            <a:pPr>
              <a:tabLst>
                <a:tab pos="1928495" algn="l"/>
              </a:tabLst>
            </a:pPr>
            <a:r>
              <a:rPr lang="fr-FR" dirty="0">
                <a:solidFill>
                  <a:srgbClr val="000000"/>
                </a:solidFill>
                <a:latin typeface="Calibri" panose="020F0502020204030204" pitchFamily="34" charset="0"/>
                <a:ea typeface="Times New Roman" panose="02020603050405020304" pitchFamily="18" charset="0"/>
              </a:rPr>
              <a:t>        </a:t>
            </a:r>
            <a:r>
              <a:rPr lang="fr-FR" dirty="0" err="1">
                <a:solidFill>
                  <a:srgbClr val="000000"/>
                </a:solidFill>
                <a:latin typeface="Calibri" panose="020F0502020204030204" pitchFamily="34" charset="0"/>
                <a:ea typeface="Times New Roman" panose="02020603050405020304" pitchFamily="18" charset="0"/>
              </a:rPr>
              <a:t>fp</a:t>
            </a:r>
            <a:r>
              <a:rPr lang="fr-FR" dirty="0">
                <a:solidFill>
                  <a:srgbClr val="000000"/>
                </a:solidFill>
                <a:latin typeface="Calibri" panose="020F0502020204030204" pitchFamily="34" charset="0"/>
                <a:ea typeface="Times New Roman" panose="02020603050405020304" pitchFamily="18" charset="0"/>
              </a:rPr>
              <a:t> = </a:t>
            </a:r>
            <a:r>
              <a:rPr lang="fr-FR" dirty="0" err="1">
                <a:solidFill>
                  <a:srgbClr val="000000"/>
                </a:solidFill>
                <a:latin typeface="Calibri" panose="020F0502020204030204" pitchFamily="34" charset="0"/>
                <a:ea typeface="Times New Roman" panose="02020603050405020304" pitchFamily="18" charset="0"/>
              </a:rPr>
              <a:t>conf_matrix</a:t>
            </a:r>
            <a:r>
              <a:rPr lang="fr-FR" dirty="0">
                <a:solidFill>
                  <a:srgbClr val="000000"/>
                </a:solidFill>
                <a:latin typeface="Calibri" panose="020F0502020204030204" pitchFamily="34" charset="0"/>
                <a:ea typeface="Times New Roman" panose="02020603050405020304" pitchFamily="18" charset="0"/>
              </a:rPr>
              <a:t>[0, 1]</a:t>
            </a:r>
            <a:endParaRPr lang="fr-FR" sz="2000" dirty="0">
              <a:latin typeface="Times New Roman" panose="02020603050405020304" pitchFamily="18" charset="0"/>
              <a:ea typeface="Times New Roman" panose="02020603050405020304" pitchFamily="18" charset="0"/>
            </a:endParaRPr>
          </a:p>
          <a:p>
            <a:pPr>
              <a:tabLst>
                <a:tab pos="1928495" algn="l"/>
              </a:tabLst>
            </a:pPr>
            <a:r>
              <a:rPr lang="fr-FR" dirty="0">
                <a:solidFill>
                  <a:srgbClr val="000000"/>
                </a:solidFill>
                <a:latin typeface="Calibri" panose="020F0502020204030204" pitchFamily="34" charset="0"/>
                <a:ea typeface="Times New Roman" panose="02020603050405020304" pitchFamily="18" charset="0"/>
              </a:rPr>
              <a:t>        </a:t>
            </a:r>
            <a:r>
              <a:rPr lang="fr-FR" dirty="0" err="1">
                <a:solidFill>
                  <a:srgbClr val="000000"/>
                </a:solidFill>
                <a:latin typeface="Calibri" panose="020F0502020204030204" pitchFamily="34" charset="0"/>
                <a:ea typeface="Times New Roman" panose="02020603050405020304" pitchFamily="18" charset="0"/>
              </a:rPr>
              <a:t>fn</a:t>
            </a:r>
            <a:r>
              <a:rPr lang="fr-FR" dirty="0">
                <a:solidFill>
                  <a:srgbClr val="000000"/>
                </a:solidFill>
                <a:latin typeface="Calibri" panose="020F0502020204030204" pitchFamily="34" charset="0"/>
                <a:ea typeface="Times New Roman" panose="02020603050405020304" pitchFamily="18" charset="0"/>
              </a:rPr>
              <a:t> = </a:t>
            </a:r>
            <a:r>
              <a:rPr lang="fr-FR" dirty="0" err="1">
                <a:solidFill>
                  <a:srgbClr val="000000"/>
                </a:solidFill>
                <a:latin typeface="Calibri" panose="020F0502020204030204" pitchFamily="34" charset="0"/>
                <a:ea typeface="Times New Roman" panose="02020603050405020304" pitchFamily="18" charset="0"/>
              </a:rPr>
              <a:t>conf_matrix</a:t>
            </a:r>
            <a:r>
              <a:rPr lang="fr-FR" dirty="0">
                <a:solidFill>
                  <a:srgbClr val="000000"/>
                </a:solidFill>
                <a:latin typeface="Calibri" panose="020F0502020204030204" pitchFamily="34" charset="0"/>
                <a:ea typeface="Times New Roman" panose="02020603050405020304" pitchFamily="18" charset="0"/>
              </a:rPr>
              <a:t>[1, 0]</a:t>
            </a:r>
            <a:endParaRPr lang="fr-FR" sz="2000" dirty="0">
              <a:latin typeface="Times New Roman" panose="02020603050405020304" pitchFamily="18" charset="0"/>
              <a:ea typeface="Times New Roman" panose="02020603050405020304" pitchFamily="18" charset="0"/>
            </a:endParaRPr>
          </a:p>
          <a:p>
            <a:pPr>
              <a:tabLst>
                <a:tab pos="1928495" algn="l"/>
              </a:tabLst>
            </a:pPr>
            <a:r>
              <a:rPr lang="fr-FR" dirty="0">
                <a:solidFill>
                  <a:srgbClr val="000000"/>
                </a:solidFill>
                <a:latin typeface="Calibri" panose="020F0502020204030204" pitchFamily="34" charset="0"/>
                <a:ea typeface="Times New Roman" panose="02020603050405020304" pitchFamily="18" charset="0"/>
              </a:rPr>
              <a:t>        </a:t>
            </a:r>
            <a:r>
              <a:rPr lang="fr-FR" dirty="0" err="1">
                <a:solidFill>
                  <a:srgbClr val="000000"/>
                </a:solidFill>
                <a:latin typeface="Calibri" panose="020F0502020204030204" pitchFamily="34" charset="0"/>
                <a:ea typeface="Times New Roman" panose="02020603050405020304" pitchFamily="18" charset="0"/>
              </a:rPr>
              <a:t>tp</a:t>
            </a:r>
            <a:r>
              <a:rPr lang="fr-FR" dirty="0">
                <a:solidFill>
                  <a:srgbClr val="000000"/>
                </a:solidFill>
                <a:latin typeface="Calibri" panose="020F0502020204030204" pitchFamily="34" charset="0"/>
                <a:ea typeface="Times New Roman" panose="02020603050405020304" pitchFamily="18" charset="0"/>
              </a:rPr>
              <a:t> = </a:t>
            </a:r>
            <a:r>
              <a:rPr lang="fr-FR" dirty="0" err="1">
                <a:solidFill>
                  <a:srgbClr val="000000"/>
                </a:solidFill>
                <a:latin typeface="Calibri" panose="020F0502020204030204" pitchFamily="34" charset="0"/>
                <a:ea typeface="Times New Roman" panose="02020603050405020304" pitchFamily="18" charset="0"/>
              </a:rPr>
              <a:t>conf_matrix</a:t>
            </a:r>
            <a:r>
              <a:rPr lang="fr-FR" dirty="0">
                <a:solidFill>
                  <a:srgbClr val="000000"/>
                </a:solidFill>
                <a:latin typeface="Calibri" panose="020F0502020204030204" pitchFamily="34" charset="0"/>
                <a:ea typeface="Times New Roman" panose="02020603050405020304" pitchFamily="18" charset="0"/>
              </a:rPr>
              <a:t>[1, 1]</a:t>
            </a:r>
            <a:endParaRPr lang="fr-FR" sz="2000" dirty="0">
              <a:latin typeface="Times New Roman" panose="02020603050405020304" pitchFamily="18" charset="0"/>
              <a:ea typeface="Times New Roman" panose="02020603050405020304" pitchFamily="18" charset="0"/>
            </a:endParaRPr>
          </a:p>
          <a:p>
            <a:pPr>
              <a:tabLst>
                <a:tab pos="1928495" algn="l"/>
              </a:tabLst>
            </a:pPr>
            <a:r>
              <a:rPr lang="fr-FR" dirty="0">
                <a:solidFill>
                  <a:srgbClr val="000000"/>
                </a:solidFill>
                <a:latin typeface="Calibri" panose="020F0502020204030204" pitchFamily="34" charset="0"/>
                <a:ea typeface="Times New Roman" panose="02020603050405020304" pitchFamily="18" charset="0"/>
              </a:rPr>
              <a:t>    </a:t>
            </a:r>
            <a:endParaRPr lang="fr-FR" sz="2000" dirty="0">
              <a:latin typeface="Times New Roman" panose="02020603050405020304" pitchFamily="18" charset="0"/>
              <a:ea typeface="Times New Roman" panose="02020603050405020304" pitchFamily="18" charset="0"/>
            </a:endParaRPr>
          </a:p>
          <a:p>
            <a:pPr>
              <a:tabLst>
                <a:tab pos="1928495" algn="l"/>
              </a:tabLst>
            </a:pPr>
            <a:r>
              <a:rPr lang="fr-FR" dirty="0">
                <a:solidFill>
                  <a:srgbClr val="000000"/>
                </a:solidFill>
                <a:latin typeface="Calibri" panose="020F0502020204030204" pitchFamily="34" charset="0"/>
                <a:ea typeface="Times New Roman" panose="02020603050405020304" pitchFamily="18" charset="0"/>
              </a:rPr>
              <a:t>        </a:t>
            </a:r>
            <a:r>
              <a:rPr lang="en-US" dirty="0">
                <a:solidFill>
                  <a:srgbClr val="000000"/>
                </a:solidFill>
                <a:latin typeface="Calibri" panose="020F0502020204030204" pitchFamily="34" charset="0"/>
                <a:ea typeface="Times New Roman" panose="02020603050405020304" pitchFamily="18" charset="0"/>
              </a:rPr>
              <a:t>gain = </a:t>
            </a:r>
            <a:r>
              <a:rPr lang="en-US" dirty="0" err="1">
                <a:solidFill>
                  <a:srgbClr val="000000"/>
                </a:solidFill>
                <a:latin typeface="Calibri" panose="020F0502020204030204" pitchFamily="34" charset="0"/>
                <a:ea typeface="Times New Roman" panose="02020603050405020304" pitchFamily="18" charset="0"/>
              </a:rPr>
              <a:t>tn</a:t>
            </a:r>
            <a:r>
              <a:rPr lang="en-US" dirty="0">
                <a:solidFill>
                  <a:srgbClr val="000000"/>
                </a:solidFill>
                <a:latin typeface="Calibri" panose="020F0502020204030204" pitchFamily="34" charset="0"/>
                <a:ea typeface="Times New Roman" panose="02020603050405020304" pitchFamily="18" charset="0"/>
              </a:rPr>
              <a:t>*</a:t>
            </a:r>
            <a:r>
              <a:rPr lang="en-US" dirty="0" err="1">
                <a:solidFill>
                  <a:srgbClr val="000000"/>
                </a:solidFill>
                <a:latin typeface="Calibri" panose="020F0502020204030204" pitchFamily="34" charset="0"/>
                <a:ea typeface="Times New Roman" panose="02020603050405020304" pitchFamily="18" charset="0"/>
              </a:rPr>
              <a:t>TN_value</a:t>
            </a:r>
            <a:r>
              <a:rPr lang="en-US" dirty="0">
                <a:solidFill>
                  <a:srgbClr val="000000"/>
                </a:solidFill>
                <a:latin typeface="Calibri" panose="020F0502020204030204" pitchFamily="34" charset="0"/>
                <a:ea typeface="Times New Roman" panose="02020603050405020304" pitchFamily="18" charset="0"/>
              </a:rPr>
              <a:t> + </a:t>
            </a:r>
            <a:r>
              <a:rPr lang="en-US" dirty="0" err="1">
                <a:solidFill>
                  <a:srgbClr val="000000"/>
                </a:solidFill>
                <a:latin typeface="Calibri" panose="020F0502020204030204" pitchFamily="34" charset="0"/>
                <a:ea typeface="Times New Roman" panose="02020603050405020304" pitchFamily="18" charset="0"/>
              </a:rPr>
              <a:t>fp</a:t>
            </a:r>
            <a:r>
              <a:rPr lang="en-US" dirty="0">
                <a:solidFill>
                  <a:srgbClr val="000000"/>
                </a:solidFill>
                <a:latin typeface="Calibri" panose="020F0502020204030204" pitchFamily="34" charset="0"/>
                <a:ea typeface="Times New Roman" panose="02020603050405020304" pitchFamily="18" charset="0"/>
              </a:rPr>
              <a:t>*</a:t>
            </a:r>
            <a:r>
              <a:rPr lang="en-US" dirty="0" err="1">
                <a:solidFill>
                  <a:srgbClr val="000000"/>
                </a:solidFill>
                <a:latin typeface="Calibri" panose="020F0502020204030204" pitchFamily="34" charset="0"/>
                <a:ea typeface="Times New Roman" panose="02020603050405020304" pitchFamily="18" charset="0"/>
              </a:rPr>
              <a:t>FP_value</a:t>
            </a:r>
            <a:r>
              <a:rPr lang="en-US" dirty="0">
                <a:solidFill>
                  <a:srgbClr val="000000"/>
                </a:solidFill>
                <a:latin typeface="Calibri" panose="020F0502020204030204" pitchFamily="34" charset="0"/>
                <a:ea typeface="Times New Roman" panose="02020603050405020304" pitchFamily="18" charset="0"/>
              </a:rPr>
              <a:t> + </a:t>
            </a:r>
            <a:r>
              <a:rPr lang="en-US" dirty="0" err="1">
                <a:solidFill>
                  <a:srgbClr val="000000"/>
                </a:solidFill>
                <a:latin typeface="Calibri" panose="020F0502020204030204" pitchFamily="34" charset="0"/>
                <a:ea typeface="Times New Roman" panose="02020603050405020304" pitchFamily="18" charset="0"/>
              </a:rPr>
              <a:t>fn</a:t>
            </a:r>
            <a:r>
              <a:rPr lang="en-US" dirty="0">
                <a:solidFill>
                  <a:srgbClr val="000000"/>
                </a:solidFill>
                <a:latin typeface="Calibri" panose="020F0502020204030204" pitchFamily="34" charset="0"/>
                <a:ea typeface="Times New Roman" panose="02020603050405020304" pitchFamily="18" charset="0"/>
              </a:rPr>
              <a:t>*</a:t>
            </a:r>
            <a:r>
              <a:rPr lang="en-US" dirty="0" err="1">
                <a:solidFill>
                  <a:srgbClr val="000000"/>
                </a:solidFill>
                <a:latin typeface="Calibri" panose="020F0502020204030204" pitchFamily="34" charset="0"/>
                <a:ea typeface="Times New Roman" panose="02020603050405020304" pitchFamily="18" charset="0"/>
              </a:rPr>
              <a:t>FN_value</a:t>
            </a:r>
            <a:r>
              <a:rPr lang="en-US" dirty="0">
                <a:solidFill>
                  <a:srgbClr val="000000"/>
                </a:solidFill>
                <a:latin typeface="Calibri" panose="020F0502020204030204" pitchFamily="34" charset="0"/>
                <a:ea typeface="Times New Roman" panose="02020603050405020304" pitchFamily="18" charset="0"/>
              </a:rPr>
              <a:t> +     </a:t>
            </a:r>
            <a:r>
              <a:rPr lang="en-US" dirty="0" err="1">
                <a:solidFill>
                  <a:srgbClr val="000000"/>
                </a:solidFill>
                <a:latin typeface="Calibri" panose="020F0502020204030204" pitchFamily="34" charset="0"/>
                <a:ea typeface="Times New Roman" panose="02020603050405020304" pitchFamily="18" charset="0"/>
              </a:rPr>
              <a:t>tp</a:t>
            </a:r>
            <a:r>
              <a:rPr lang="en-US" dirty="0">
                <a:solidFill>
                  <a:srgbClr val="000000"/>
                </a:solidFill>
                <a:latin typeface="Calibri" panose="020F0502020204030204" pitchFamily="34" charset="0"/>
                <a:ea typeface="Times New Roman" panose="02020603050405020304" pitchFamily="18" charset="0"/>
              </a:rPr>
              <a:t>*</a:t>
            </a:r>
            <a:r>
              <a:rPr lang="en-US" dirty="0" err="1">
                <a:solidFill>
                  <a:srgbClr val="000000"/>
                </a:solidFill>
                <a:latin typeface="Calibri" panose="020F0502020204030204" pitchFamily="34" charset="0"/>
                <a:ea typeface="Times New Roman" panose="02020603050405020304" pitchFamily="18" charset="0"/>
              </a:rPr>
              <a:t>TP_value</a:t>
            </a:r>
            <a:endParaRPr lang="fr-FR" sz="2000" dirty="0">
              <a:latin typeface="Times New Roman" panose="02020603050405020304" pitchFamily="18" charset="0"/>
              <a:ea typeface="Times New Roman" panose="02020603050405020304" pitchFamily="18" charset="0"/>
            </a:endParaRPr>
          </a:p>
          <a:p>
            <a:pPr>
              <a:tabLst>
                <a:tab pos="1928495" algn="l"/>
              </a:tabLst>
            </a:pPr>
            <a:r>
              <a:rPr lang="en-US" dirty="0">
                <a:solidFill>
                  <a:srgbClr val="000000"/>
                </a:solidFill>
                <a:latin typeface="Calibri" panose="020F0502020204030204" pitchFamily="34" charset="0"/>
                <a:ea typeface="Times New Roman" panose="02020603050405020304" pitchFamily="18" charset="0"/>
              </a:rPr>
              <a:t>    </a:t>
            </a:r>
            <a:endParaRPr lang="fr-FR" sz="2000" dirty="0">
              <a:effectLst/>
              <a:latin typeface="Times New Roman" panose="02020603050405020304" pitchFamily="18" charset="0"/>
              <a:ea typeface="Times New Roman" panose="02020603050405020304" pitchFamily="18" charset="0"/>
            </a:endParaRPr>
          </a:p>
        </p:txBody>
      </p:sp>
      <p:sp>
        <p:nvSpPr>
          <p:cNvPr id="11" name="Rectangle 10">
            <a:extLst>
              <a:ext uri="{FF2B5EF4-FFF2-40B4-BE49-F238E27FC236}">
                <a16:creationId xmlns:a16="http://schemas.microsoft.com/office/drawing/2014/main" id="{739E3C88-B65F-1945-B3D7-F948A4D52F7D}"/>
              </a:ext>
            </a:extLst>
          </p:cNvPr>
          <p:cNvSpPr/>
          <p:nvPr/>
        </p:nvSpPr>
        <p:spPr>
          <a:xfrm>
            <a:off x="7186792" y="4514252"/>
            <a:ext cx="6096000" cy="646331"/>
          </a:xfrm>
          <a:prstGeom prst="rect">
            <a:avLst/>
          </a:prstGeom>
        </p:spPr>
        <p:txBody>
          <a:bodyPr>
            <a:spAutoFit/>
          </a:bodyPr>
          <a:lstStyle/>
          <a:p>
            <a:pPr>
              <a:tabLst>
                <a:tab pos="1928495" algn="l"/>
              </a:tabLst>
            </a:pPr>
            <a:r>
              <a:rPr lang="en-US" dirty="0" err="1">
                <a:solidFill>
                  <a:srgbClr val="000000"/>
                </a:solidFill>
                <a:latin typeface="Calibri" panose="020F0502020204030204" pitchFamily="34" charset="0"/>
                <a:ea typeface="Times New Roman" panose="02020603050405020304" pitchFamily="18" charset="0"/>
              </a:rPr>
              <a:t>no_model</a:t>
            </a:r>
            <a:r>
              <a:rPr lang="en-US" dirty="0">
                <a:solidFill>
                  <a:srgbClr val="000000"/>
                </a:solidFill>
                <a:latin typeface="Calibri" panose="020F0502020204030204" pitchFamily="34" charset="0"/>
                <a:ea typeface="Times New Roman" panose="02020603050405020304" pitchFamily="18" charset="0"/>
              </a:rPr>
              <a:t> = (</a:t>
            </a:r>
            <a:r>
              <a:rPr lang="en-US" dirty="0" err="1">
                <a:solidFill>
                  <a:srgbClr val="000000"/>
                </a:solidFill>
                <a:latin typeface="Calibri" panose="020F0502020204030204" pitchFamily="34" charset="0"/>
                <a:ea typeface="Times New Roman" panose="02020603050405020304" pitchFamily="18" charset="0"/>
              </a:rPr>
              <a:t>tn</a:t>
            </a:r>
            <a:r>
              <a:rPr lang="en-US" dirty="0">
                <a:solidFill>
                  <a:srgbClr val="000000"/>
                </a:solidFill>
                <a:latin typeface="Calibri" panose="020F0502020204030204" pitchFamily="34" charset="0"/>
                <a:ea typeface="Times New Roman" panose="02020603050405020304" pitchFamily="18" charset="0"/>
              </a:rPr>
              <a:t> + </a:t>
            </a:r>
            <a:r>
              <a:rPr lang="en-US" dirty="0" err="1">
                <a:solidFill>
                  <a:srgbClr val="000000"/>
                </a:solidFill>
                <a:latin typeface="Calibri" panose="020F0502020204030204" pitchFamily="34" charset="0"/>
                <a:ea typeface="Times New Roman" panose="02020603050405020304" pitchFamily="18" charset="0"/>
              </a:rPr>
              <a:t>fp</a:t>
            </a:r>
            <a:r>
              <a:rPr lang="en-US" dirty="0">
                <a:solidFill>
                  <a:srgbClr val="000000"/>
                </a:solidFill>
                <a:latin typeface="Calibri" panose="020F0502020204030204" pitchFamily="34" charset="0"/>
                <a:ea typeface="Times New Roman" panose="02020603050405020304" pitchFamily="18" charset="0"/>
              </a:rPr>
              <a:t>)*</a:t>
            </a:r>
            <a:r>
              <a:rPr lang="en-US" dirty="0" err="1">
                <a:solidFill>
                  <a:srgbClr val="000000"/>
                </a:solidFill>
                <a:latin typeface="Calibri" panose="020F0502020204030204" pitchFamily="34" charset="0"/>
                <a:ea typeface="Times New Roman" panose="02020603050405020304" pitchFamily="18" charset="0"/>
              </a:rPr>
              <a:t>TN_value</a:t>
            </a:r>
            <a:r>
              <a:rPr lang="en-US" dirty="0">
                <a:solidFill>
                  <a:srgbClr val="000000"/>
                </a:solidFill>
                <a:latin typeface="Calibri" panose="020F0502020204030204" pitchFamily="34" charset="0"/>
                <a:ea typeface="Times New Roman" panose="02020603050405020304" pitchFamily="18" charset="0"/>
              </a:rPr>
              <a:t> + (</a:t>
            </a:r>
            <a:r>
              <a:rPr lang="en-US" dirty="0" err="1">
                <a:solidFill>
                  <a:srgbClr val="000000"/>
                </a:solidFill>
                <a:latin typeface="Calibri" panose="020F0502020204030204" pitchFamily="34" charset="0"/>
                <a:ea typeface="Times New Roman" panose="02020603050405020304" pitchFamily="18" charset="0"/>
              </a:rPr>
              <a:t>tp</a:t>
            </a:r>
            <a:r>
              <a:rPr lang="en-US" dirty="0">
                <a:solidFill>
                  <a:srgbClr val="000000"/>
                </a:solidFill>
                <a:latin typeface="Calibri" panose="020F0502020204030204" pitchFamily="34" charset="0"/>
                <a:ea typeface="Times New Roman" panose="02020603050405020304" pitchFamily="18" charset="0"/>
              </a:rPr>
              <a:t> + </a:t>
            </a:r>
            <a:r>
              <a:rPr lang="en-US" dirty="0" err="1">
                <a:solidFill>
                  <a:srgbClr val="000000"/>
                </a:solidFill>
                <a:latin typeface="Calibri" panose="020F0502020204030204" pitchFamily="34" charset="0"/>
                <a:ea typeface="Times New Roman" panose="02020603050405020304" pitchFamily="18" charset="0"/>
              </a:rPr>
              <a:t>fn</a:t>
            </a:r>
            <a:r>
              <a:rPr lang="en-US" dirty="0">
                <a:solidFill>
                  <a:srgbClr val="000000"/>
                </a:solidFill>
                <a:latin typeface="Calibri" panose="020F0502020204030204" pitchFamily="34" charset="0"/>
                <a:ea typeface="Times New Roman" panose="02020603050405020304" pitchFamily="18" charset="0"/>
              </a:rPr>
              <a:t>)*</a:t>
            </a:r>
            <a:r>
              <a:rPr lang="en-US" dirty="0" err="1">
                <a:solidFill>
                  <a:srgbClr val="000000"/>
                </a:solidFill>
                <a:latin typeface="Calibri" panose="020F0502020204030204" pitchFamily="34" charset="0"/>
                <a:ea typeface="Times New Roman" panose="02020603050405020304" pitchFamily="18" charset="0"/>
              </a:rPr>
              <a:t>FN_value</a:t>
            </a:r>
            <a:endParaRPr lang="fr-FR" sz="2000" dirty="0">
              <a:latin typeface="Times New Roman" panose="02020603050405020304" pitchFamily="18" charset="0"/>
              <a:ea typeface="Times New Roman" panose="02020603050405020304" pitchFamily="18" charset="0"/>
            </a:endParaRPr>
          </a:p>
          <a:p>
            <a:pPr>
              <a:tabLst>
                <a:tab pos="1928495" algn="l"/>
              </a:tabLst>
            </a:pPr>
            <a:r>
              <a:rPr lang="en-US" dirty="0">
                <a:solidFill>
                  <a:srgbClr val="000000"/>
                </a:solidFill>
                <a:latin typeface="Calibri" panose="020F0502020204030204" pitchFamily="34" charset="0"/>
                <a:ea typeface="Times New Roman" panose="02020603050405020304" pitchFamily="18" charset="0"/>
              </a:rPr>
              <a:t>        </a:t>
            </a:r>
            <a:r>
              <a:rPr lang="fr-FR" dirty="0">
                <a:solidFill>
                  <a:srgbClr val="000000"/>
                </a:solidFill>
                <a:latin typeface="Calibri" panose="020F0502020204030204" pitchFamily="34" charset="0"/>
                <a:ea typeface="Times New Roman" panose="02020603050405020304" pitchFamily="18" charset="0"/>
              </a:rPr>
              <a:t># modèle qui prédit toujours 0</a:t>
            </a:r>
            <a:endParaRPr lang="fr-FR" sz="2000" dirty="0">
              <a:effectLst/>
              <a:latin typeface="Times New Roman" panose="02020603050405020304" pitchFamily="18" charset="0"/>
              <a:ea typeface="Times New Roman" panose="02020603050405020304" pitchFamily="18" charset="0"/>
            </a:endParaRPr>
          </a:p>
        </p:txBody>
      </p:sp>
      <p:sp>
        <p:nvSpPr>
          <p:cNvPr id="12" name="Rectangle 11">
            <a:extLst>
              <a:ext uri="{FF2B5EF4-FFF2-40B4-BE49-F238E27FC236}">
                <a16:creationId xmlns:a16="http://schemas.microsoft.com/office/drawing/2014/main" id="{914CDE56-8753-2348-905F-8A0A0A51EBE1}"/>
              </a:ext>
            </a:extLst>
          </p:cNvPr>
          <p:cNvSpPr/>
          <p:nvPr/>
        </p:nvSpPr>
        <p:spPr>
          <a:xfrm>
            <a:off x="1413934" y="5711469"/>
            <a:ext cx="6096000" cy="923330"/>
          </a:xfrm>
          <a:prstGeom prst="rect">
            <a:avLst/>
          </a:prstGeom>
        </p:spPr>
        <p:txBody>
          <a:bodyPr>
            <a:spAutoFit/>
          </a:bodyPr>
          <a:lstStyle/>
          <a:p>
            <a:pPr>
              <a:tabLst>
                <a:tab pos="1928495" algn="l"/>
              </a:tabLst>
            </a:pPr>
            <a:r>
              <a:rPr lang="fr-FR" dirty="0">
                <a:solidFill>
                  <a:srgbClr val="000000"/>
                </a:solidFill>
                <a:latin typeface="Calibri" panose="020F0502020204030204" pitchFamily="34" charset="0"/>
                <a:ea typeface="Times New Roman" panose="02020603050405020304" pitchFamily="18" charset="0"/>
              </a:rPr>
              <a:t> </a:t>
            </a:r>
            <a:r>
              <a:rPr lang="en-US" dirty="0">
                <a:solidFill>
                  <a:srgbClr val="000000"/>
                </a:solidFill>
                <a:latin typeface="Calibri" panose="020F0502020204030204" pitchFamily="34" charset="0"/>
                <a:ea typeface="Times New Roman" panose="02020603050405020304" pitchFamily="18" charset="0"/>
              </a:rPr>
              <a:t>score = (gain - </a:t>
            </a:r>
            <a:r>
              <a:rPr lang="en-US" dirty="0" err="1">
                <a:solidFill>
                  <a:srgbClr val="000000"/>
                </a:solidFill>
                <a:latin typeface="Calibri" panose="020F0502020204030204" pitchFamily="34" charset="0"/>
                <a:ea typeface="Times New Roman" panose="02020603050405020304" pitchFamily="18" charset="0"/>
              </a:rPr>
              <a:t>no_model</a:t>
            </a:r>
            <a:r>
              <a:rPr lang="en-US" dirty="0">
                <a:solidFill>
                  <a:srgbClr val="000000"/>
                </a:solidFill>
                <a:latin typeface="Calibri" panose="020F0502020204030204" pitchFamily="34" charset="0"/>
                <a:ea typeface="Times New Roman" panose="02020603050405020304" pitchFamily="18" charset="0"/>
              </a:rPr>
              <a:t>) / (</a:t>
            </a:r>
            <a:r>
              <a:rPr lang="en-US" dirty="0" err="1">
                <a:solidFill>
                  <a:srgbClr val="000000"/>
                </a:solidFill>
                <a:latin typeface="Calibri" panose="020F0502020204030204" pitchFamily="34" charset="0"/>
                <a:ea typeface="Times New Roman" panose="02020603050405020304" pitchFamily="18" charset="0"/>
              </a:rPr>
              <a:t>perfect_model</a:t>
            </a:r>
            <a:r>
              <a:rPr lang="en-US" dirty="0">
                <a:solidFill>
                  <a:srgbClr val="000000"/>
                </a:solidFill>
                <a:latin typeface="Calibri" panose="020F0502020204030204" pitchFamily="34" charset="0"/>
                <a:ea typeface="Times New Roman" panose="02020603050405020304" pitchFamily="18" charset="0"/>
              </a:rPr>
              <a:t> - </a:t>
            </a:r>
            <a:r>
              <a:rPr lang="en-US" dirty="0" err="1">
                <a:solidFill>
                  <a:srgbClr val="000000"/>
                </a:solidFill>
                <a:latin typeface="Calibri" panose="020F0502020204030204" pitchFamily="34" charset="0"/>
                <a:ea typeface="Times New Roman" panose="02020603050405020304" pitchFamily="18" charset="0"/>
              </a:rPr>
              <a:t>no_model</a:t>
            </a:r>
            <a:r>
              <a:rPr lang="en-US" dirty="0">
                <a:solidFill>
                  <a:srgbClr val="000000"/>
                </a:solidFill>
                <a:latin typeface="Calibri" panose="020F0502020204030204" pitchFamily="34" charset="0"/>
                <a:ea typeface="Times New Roman" panose="02020603050405020304" pitchFamily="18" charset="0"/>
              </a:rPr>
              <a:t>)</a:t>
            </a:r>
            <a:endParaRPr lang="fr-FR" sz="2000" dirty="0">
              <a:latin typeface="Times New Roman" panose="02020603050405020304" pitchFamily="18" charset="0"/>
              <a:ea typeface="Times New Roman" panose="02020603050405020304" pitchFamily="18" charset="0"/>
            </a:endParaRPr>
          </a:p>
          <a:p>
            <a:pPr>
              <a:tabLst>
                <a:tab pos="1928495" algn="l"/>
              </a:tabLst>
            </a:pPr>
            <a:r>
              <a:rPr lang="en-US" dirty="0">
                <a:solidFill>
                  <a:srgbClr val="000000"/>
                </a:solidFill>
                <a:latin typeface="Calibri" panose="020F0502020204030204" pitchFamily="34" charset="0"/>
                <a:ea typeface="Times New Roman" panose="02020603050405020304" pitchFamily="18" charset="0"/>
              </a:rPr>
              <a:t>        </a:t>
            </a:r>
            <a:r>
              <a:rPr lang="fr-FR" dirty="0">
                <a:solidFill>
                  <a:srgbClr val="000000"/>
                </a:solidFill>
                <a:latin typeface="Calibri" panose="020F0502020204030204" pitchFamily="34" charset="0"/>
                <a:ea typeface="Times New Roman" panose="02020603050405020304" pitchFamily="18" charset="0"/>
              </a:rPr>
              <a:t># on normalise le gain : score de 1 pour un modèle parfait </a:t>
            </a:r>
            <a:endParaRPr lang="fr-FR" sz="2000" dirty="0">
              <a:latin typeface="Times New Roman" panose="02020603050405020304" pitchFamily="18" charset="0"/>
              <a:ea typeface="Times New Roman" panose="02020603050405020304" pitchFamily="18" charset="0"/>
            </a:endParaRPr>
          </a:p>
          <a:p>
            <a:pPr>
              <a:tabLst>
                <a:tab pos="1928495" algn="l"/>
              </a:tabLst>
            </a:pPr>
            <a:r>
              <a:rPr lang="fr-FR" dirty="0">
                <a:solidFill>
                  <a:srgbClr val="000000"/>
                </a:solidFill>
                <a:latin typeface="Calibri" panose="020F0502020204030204" pitchFamily="34" charset="0"/>
                <a:ea typeface="Times New Roman" panose="02020603050405020304" pitchFamily="18" charset="0"/>
              </a:rPr>
              <a:t>        # et 0 pour un modèle qui dit toujours non</a:t>
            </a:r>
            <a:endParaRPr lang="fr-FR" dirty="0"/>
          </a:p>
        </p:txBody>
      </p:sp>
      <p:sp>
        <p:nvSpPr>
          <p:cNvPr id="14" name="Rectangle 13">
            <a:extLst>
              <a:ext uri="{FF2B5EF4-FFF2-40B4-BE49-F238E27FC236}">
                <a16:creationId xmlns:a16="http://schemas.microsoft.com/office/drawing/2014/main" id="{FD1D5727-DF5F-1C43-A1FC-F2BCE6E2F4AD}"/>
              </a:ext>
            </a:extLst>
          </p:cNvPr>
          <p:cNvSpPr/>
          <p:nvPr/>
        </p:nvSpPr>
        <p:spPr>
          <a:xfrm>
            <a:off x="8480187" y="5409957"/>
            <a:ext cx="6096000" cy="923330"/>
          </a:xfrm>
          <a:prstGeom prst="rect">
            <a:avLst/>
          </a:prstGeom>
        </p:spPr>
        <p:txBody>
          <a:bodyPr>
            <a:spAutoFit/>
          </a:bodyPr>
          <a:lstStyle/>
          <a:p>
            <a:pPr>
              <a:tabLst>
                <a:tab pos="1928495" algn="l"/>
              </a:tabLst>
            </a:pPr>
            <a:r>
              <a:rPr lang="fr-FR" dirty="0">
                <a:solidFill>
                  <a:srgbClr val="000000"/>
                </a:solidFill>
                <a:latin typeface="Calibri" panose="020F0502020204030204" pitchFamily="34" charset="0"/>
                <a:ea typeface="Times New Roman" panose="02020603050405020304" pitchFamily="18" charset="0"/>
              </a:rPr>
              <a:t> </a:t>
            </a:r>
            <a:r>
              <a:rPr lang="en-US" dirty="0">
                <a:solidFill>
                  <a:srgbClr val="000000"/>
                </a:solidFill>
                <a:latin typeface="Calibri" panose="020F0502020204030204" pitchFamily="34" charset="0"/>
                <a:ea typeface="Times New Roman" panose="02020603050405020304" pitchFamily="18" charset="0"/>
              </a:rPr>
              <a:t>if score &gt; </a:t>
            </a:r>
            <a:r>
              <a:rPr lang="en-US" dirty="0" err="1">
                <a:solidFill>
                  <a:srgbClr val="000000"/>
                </a:solidFill>
                <a:latin typeface="Calibri" panose="020F0502020204030204" pitchFamily="34" charset="0"/>
                <a:ea typeface="Times New Roman" panose="02020603050405020304" pitchFamily="18" charset="0"/>
              </a:rPr>
              <a:t>score_final</a:t>
            </a:r>
            <a:r>
              <a:rPr lang="en-US" dirty="0">
                <a:solidFill>
                  <a:srgbClr val="000000"/>
                </a:solidFill>
                <a:latin typeface="Calibri" panose="020F0502020204030204" pitchFamily="34" charset="0"/>
                <a:ea typeface="Times New Roman" panose="02020603050405020304" pitchFamily="18" charset="0"/>
              </a:rPr>
              <a:t>:</a:t>
            </a:r>
            <a:endParaRPr lang="fr-FR" sz="2000" dirty="0">
              <a:latin typeface="Times New Roman" panose="02020603050405020304" pitchFamily="18" charset="0"/>
              <a:ea typeface="Times New Roman" panose="02020603050405020304" pitchFamily="18" charset="0"/>
            </a:endParaRPr>
          </a:p>
          <a:p>
            <a:pPr>
              <a:tabLst>
                <a:tab pos="1928495" algn="l"/>
              </a:tabLst>
            </a:pPr>
            <a:r>
              <a:rPr lang="en-US" dirty="0">
                <a:solidFill>
                  <a:srgbClr val="000000"/>
                </a:solidFill>
                <a:latin typeface="Calibri" panose="020F0502020204030204" pitchFamily="34" charset="0"/>
                <a:ea typeface="Times New Roman" panose="02020603050405020304" pitchFamily="18" charset="0"/>
              </a:rPr>
              <a:t>            </a:t>
            </a:r>
            <a:r>
              <a:rPr lang="en-US" dirty="0" err="1">
                <a:solidFill>
                  <a:srgbClr val="000000"/>
                </a:solidFill>
                <a:latin typeface="Calibri" panose="020F0502020204030204" pitchFamily="34" charset="0"/>
                <a:ea typeface="Times New Roman" panose="02020603050405020304" pitchFamily="18" charset="0"/>
              </a:rPr>
              <a:t>score_final</a:t>
            </a:r>
            <a:r>
              <a:rPr lang="en-US" dirty="0">
                <a:solidFill>
                  <a:srgbClr val="000000"/>
                </a:solidFill>
                <a:latin typeface="Calibri" panose="020F0502020204030204" pitchFamily="34" charset="0"/>
                <a:ea typeface="Times New Roman" panose="02020603050405020304" pitchFamily="18" charset="0"/>
              </a:rPr>
              <a:t> = score</a:t>
            </a:r>
            <a:endParaRPr lang="fr-FR" sz="2000" dirty="0">
              <a:latin typeface="Times New Roman" panose="02020603050405020304" pitchFamily="18" charset="0"/>
              <a:ea typeface="Times New Roman" panose="02020603050405020304" pitchFamily="18" charset="0"/>
            </a:endParaRPr>
          </a:p>
          <a:p>
            <a:pPr>
              <a:tabLst>
                <a:tab pos="1928495" algn="l"/>
              </a:tabLst>
            </a:pPr>
            <a:r>
              <a:rPr lang="en-US" dirty="0">
                <a:solidFill>
                  <a:srgbClr val="000000"/>
                </a:solidFill>
                <a:latin typeface="Calibri" panose="020F0502020204030204" pitchFamily="34" charset="0"/>
                <a:ea typeface="Times New Roman" panose="02020603050405020304" pitchFamily="18" charset="0"/>
              </a:rPr>
              <a:t>            </a:t>
            </a:r>
            <a:r>
              <a:rPr lang="fr-FR" dirty="0" err="1">
                <a:solidFill>
                  <a:srgbClr val="000000"/>
                </a:solidFill>
                <a:latin typeface="Calibri" panose="020F0502020204030204" pitchFamily="34" charset="0"/>
                <a:ea typeface="Times New Roman" panose="02020603050405020304" pitchFamily="18" charset="0"/>
              </a:rPr>
              <a:t>threshold</a:t>
            </a:r>
            <a:r>
              <a:rPr lang="fr-FR" dirty="0">
                <a:solidFill>
                  <a:srgbClr val="000000"/>
                </a:solidFill>
                <a:latin typeface="Calibri" panose="020F0502020204030204" pitchFamily="34" charset="0"/>
                <a:ea typeface="Times New Roman" panose="02020603050405020304" pitchFamily="18" charset="0"/>
              </a:rPr>
              <a:t> = </a:t>
            </a:r>
            <a:r>
              <a:rPr lang="fr-FR" dirty="0" err="1">
                <a:solidFill>
                  <a:srgbClr val="000000"/>
                </a:solidFill>
                <a:latin typeface="Calibri" panose="020F0502020204030204" pitchFamily="34" charset="0"/>
                <a:ea typeface="Times New Roman" panose="02020603050405020304" pitchFamily="18" charset="0"/>
              </a:rPr>
              <a:t>proba</a:t>
            </a:r>
            <a:endParaRPr lang="fr-FR" dirty="0"/>
          </a:p>
        </p:txBody>
      </p:sp>
      <p:sp>
        <p:nvSpPr>
          <p:cNvPr id="15" name="Rectangle 14">
            <a:extLst>
              <a:ext uri="{FF2B5EF4-FFF2-40B4-BE49-F238E27FC236}">
                <a16:creationId xmlns:a16="http://schemas.microsoft.com/office/drawing/2014/main" id="{C4045596-E684-A846-93F6-88AD204E1F32}"/>
              </a:ext>
            </a:extLst>
          </p:cNvPr>
          <p:cNvSpPr/>
          <p:nvPr/>
        </p:nvSpPr>
        <p:spPr>
          <a:xfrm>
            <a:off x="1267838" y="488591"/>
            <a:ext cx="5461752" cy="430887"/>
          </a:xfrm>
          <a:prstGeom prst="rect">
            <a:avLst/>
          </a:prstGeom>
        </p:spPr>
        <p:txBody>
          <a:bodyPr wrap="none">
            <a:spAutoFit/>
          </a:bodyPr>
          <a:lstStyle/>
          <a:p>
            <a:r>
              <a:rPr lang="fr-FR" sz="2200" dirty="0">
                <a:solidFill>
                  <a:srgbClr val="92D050"/>
                </a:solidFill>
                <a:latin typeface="Arial" panose="020B0604020202020204" pitchFamily="34" charset="0"/>
              </a:rPr>
              <a:t>Quel </a:t>
            </a:r>
            <a:r>
              <a:rPr lang="fr-FR" sz="2200" dirty="0" err="1">
                <a:solidFill>
                  <a:srgbClr val="92D050"/>
                </a:solidFill>
                <a:latin typeface="Arial" panose="020B0604020202020204" pitchFamily="34" charset="0"/>
              </a:rPr>
              <a:t>scoring</a:t>
            </a:r>
            <a:r>
              <a:rPr lang="fr-FR" sz="2200" dirty="0">
                <a:solidFill>
                  <a:srgbClr val="92D050"/>
                </a:solidFill>
                <a:latin typeface="Arial" panose="020B0604020202020204" pitchFamily="34" charset="0"/>
              </a:rPr>
              <a:t> adapté au problème métier? </a:t>
            </a:r>
            <a:endParaRPr lang="fr-FR" sz="2200" dirty="0">
              <a:solidFill>
                <a:srgbClr val="92D050"/>
              </a:solidFill>
              <a:effectLst/>
            </a:endParaRPr>
          </a:p>
        </p:txBody>
      </p:sp>
      <p:cxnSp>
        <p:nvCxnSpPr>
          <p:cNvPr id="17" name="Connecteur droit 16">
            <a:extLst>
              <a:ext uri="{FF2B5EF4-FFF2-40B4-BE49-F238E27FC236}">
                <a16:creationId xmlns:a16="http://schemas.microsoft.com/office/drawing/2014/main" id="{3ACD9740-177A-A547-BE68-9B8E508CEE4D}"/>
              </a:ext>
            </a:extLst>
          </p:cNvPr>
          <p:cNvCxnSpPr/>
          <p:nvPr/>
        </p:nvCxnSpPr>
        <p:spPr>
          <a:xfrm flipV="1">
            <a:off x="2663588" y="2928689"/>
            <a:ext cx="6307666" cy="9255"/>
          </a:xfrm>
          <a:prstGeom prst="line">
            <a:avLst/>
          </a:prstGeom>
          <a:ln w="38100">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EB20625A-F916-3642-A112-EDE2A38F66DE}"/>
              </a:ext>
            </a:extLst>
          </p:cNvPr>
          <p:cNvCxnSpPr/>
          <p:nvPr/>
        </p:nvCxnSpPr>
        <p:spPr>
          <a:xfrm flipV="1">
            <a:off x="2663588" y="3661641"/>
            <a:ext cx="6307666" cy="9255"/>
          </a:xfrm>
          <a:prstGeom prst="line">
            <a:avLst/>
          </a:prstGeom>
          <a:ln w="38100">
            <a:solidFill>
              <a:schemeClr val="tx1"/>
            </a:solidFill>
            <a:prstDash val="lg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85070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EA5ADAE-998A-7D4E-8B9A-4224EFC789F1}"/>
              </a:ext>
            </a:extLst>
          </p:cNvPr>
          <p:cNvSpPr/>
          <p:nvPr/>
        </p:nvSpPr>
        <p:spPr>
          <a:xfrm>
            <a:off x="879624" y="0"/>
            <a:ext cx="5859296" cy="369332"/>
          </a:xfrm>
          <a:prstGeom prst="rect">
            <a:avLst/>
          </a:prstGeom>
        </p:spPr>
        <p:txBody>
          <a:bodyPr wrap="none">
            <a:spAutoFit/>
          </a:bodyPr>
          <a:lstStyle/>
          <a:p>
            <a:pPr marL="857250" indent="-857250">
              <a:buFont typeface="+mj-lt"/>
              <a:buAutoNum type="romanUcPeriod" startAt="2"/>
            </a:pPr>
            <a:r>
              <a:rPr lang="fr-FR" dirty="0"/>
              <a:t>EXPLICATION DE L’APPROCHE DE MODÉLISATION</a:t>
            </a:r>
          </a:p>
        </p:txBody>
      </p:sp>
      <p:sp>
        <p:nvSpPr>
          <p:cNvPr id="4" name="Rectangle 3">
            <a:extLst>
              <a:ext uri="{FF2B5EF4-FFF2-40B4-BE49-F238E27FC236}">
                <a16:creationId xmlns:a16="http://schemas.microsoft.com/office/drawing/2014/main" id="{53C23376-FA2B-AF4C-80BC-E04870FEBB9E}"/>
              </a:ext>
            </a:extLst>
          </p:cNvPr>
          <p:cNvSpPr/>
          <p:nvPr/>
        </p:nvSpPr>
        <p:spPr>
          <a:xfrm>
            <a:off x="1370091" y="477314"/>
            <a:ext cx="3451586" cy="430887"/>
          </a:xfrm>
          <a:prstGeom prst="rect">
            <a:avLst/>
          </a:prstGeom>
        </p:spPr>
        <p:txBody>
          <a:bodyPr wrap="none">
            <a:spAutoFit/>
          </a:bodyPr>
          <a:lstStyle/>
          <a:p>
            <a:pPr lvl="0"/>
            <a:r>
              <a:rPr lang="fr-FR" sz="2200" dirty="0">
                <a:solidFill>
                  <a:srgbClr val="92D050"/>
                </a:solidFill>
                <a:latin typeface="Arial" panose="020B0604020202020204" pitchFamily="34" charset="0"/>
                <a:cs typeface="Arial" panose="020B0604020202020204" pitchFamily="34" charset="0"/>
              </a:rPr>
              <a:t>Interopérabilité du modèle</a:t>
            </a:r>
          </a:p>
        </p:txBody>
      </p:sp>
      <p:pic>
        <p:nvPicPr>
          <p:cNvPr id="6" name="Image 5">
            <a:extLst>
              <a:ext uri="{FF2B5EF4-FFF2-40B4-BE49-F238E27FC236}">
                <a16:creationId xmlns:a16="http://schemas.microsoft.com/office/drawing/2014/main" id="{9AFCB6D9-F931-7941-A1B9-C9B56F9100F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68027" y="1558658"/>
            <a:ext cx="5655945" cy="4150826"/>
          </a:xfrm>
          <a:prstGeom prst="rect">
            <a:avLst/>
          </a:prstGeom>
          <a:noFill/>
          <a:ln>
            <a:noFill/>
          </a:ln>
        </p:spPr>
      </p:pic>
      <p:sp>
        <p:nvSpPr>
          <p:cNvPr id="7" name="Rectangle 6">
            <a:extLst>
              <a:ext uri="{FF2B5EF4-FFF2-40B4-BE49-F238E27FC236}">
                <a16:creationId xmlns:a16="http://schemas.microsoft.com/office/drawing/2014/main" id="{1128398B-98C7-E944-B1EF-C053DB2F34A7}"/>
              </a:ext>
            </a:extLst>
          </p:cNvPr>
          <p:cNvSpPr/>
          <p:nvPr/>
        </p:nvSpPr>
        <p:spPr>
          <a:xfrm>
            <a:off x="952818" y="1093488"/>
            <a:ext cx="7111682" cy="369332"/>
          </a:xfrm>
          <a:prstGeom prst="rect">
            <a:avLst/>
          </a:prstGeom>
        </p:spPr>
        <p:txBody>
          <a:bodyPr wrap="square">
            <a:spAutoFit/>
          </a:bodyPr>
          <a:lstStyle/>
          <a:p>
            <a:r>
              <a:rPr lang="fr-FR" dirty="0">
                <a:latin typeface="Arial" panose="020B0604020202020204" pitchFamily="34" charset="0"/>
                <a:ea typeface="Times New Roman" panose="02020603050405020304" pitchFamily="18" charset="0"/>
                <a:cs typeface="Arial" panose="020B0604020202020204" pitchFamily="34" charset="0"/>
              </a:rPr>
              <a:t>l’importance local des </a:t>
            </a:r>
            <a:r>
              <a:rPr lang="fr-FR" dirty="0" err="1">
                <a:latin typeface="Arial" panose="020B0604020202020204" pitchFamily="34" charset="0"/>
                <a:ea typeface="Times New Roman" panose="02020603050405020304" pitchFamily="18" charset="0"/>
                <a:cs typeface="Arial" panose="020B0604020202020204" pitchFamily="34" charset="0"/>
              </a:rPr>
              <a:t>features</a:t>
            </a:r>
            <a:r>
              <a:rPr lang="fr-FR" dirty="0">
                <a:latin typeface="Arial" panose="020B0604020202020204" pitchFamily="34" charset="0"/>
                <a:ea typeface="Times New Roman" panose="02020603050405020304" pitchFamily="18" charset="0"/>
                <a:cs typeface="Arial" panose="020B0604020202020204" pitchFamily="34" charset="0"/>
              </a:rPr>
              <a:t> issues de modèle utilisé via </a:t>
            </a:r>
            <a:r>
              <a:rPr lang="fr-FR" dirty="0" err="1">
                <a:latin typeface="Arial" panose="020B0604020202020204" pitchFamily="34" charset="0"/>
                <a:ea typeface="Times New Roman" panose="02020603050405020304" pitchFamily="18" charset="0"/>
                <a:cs typeface="Arial" panose="020B0604020202020204" pitchFamily="34" charset="0"/>
              </a:rPr>
              <a:t>Shap</a:t>
            </a:r>
            <a:r>
              <a:rPr lang="fr-FR" dirty="0">
                <a:latin typeface="Arial" panose="020B0604020202020204" pitchFamily="34" charset="0"/>
                <a:ea typeface="Times New Roman" panose="02020603050405020304" pitchFamily="18" charset="0"/>
                <a:cs typeface="Arial" panose="020B0604020202020204" pitchFamily="34" charset="0"/>
              </a:rPr>
              <a:t> </a:t>
            </a:r>
            <a:r>
              <a:rPr lang="fr-FR" dirty="0">
                <a:latin typeface="Arial" panose="020B0604020202020204" pitchFamily="34" charset="0"/>
                <a:cs typeface="Arial" panose="020B0604020202020204" pitchFamily="34" charset="0"/>
              </a:rPr>
              <a:t> </a:t>
            </a:r>
          </a:p>
        </p:txBody>
      </p:sp>
      <p:sp>
        <p:nvSpPr>
          <p:cNvPr id="8" name="Rectangle 7">
            <a:extLst>
              <a:ext uri="{FF2B5EF4-FFF2-40B4-BE49-F238E27FC236}">
                <a16:creationId xmlns:a16="http://schemas.microsoft.com/office/drawing/2014/main" id="{1778B96B-23DF-0D4D-B0C2-F165AEBDFD54}"/>
              </a:ext>
            </a:extLst>
          </p:cNvPr>
          <p:cNvSpPr/>
          <p:nvPr/>
        </p:nvSpPr>
        <p:spPr>
          <a:xfrm>
            <a:off x="804946" y="5709484"/>
            <a:ext cx="10582105" cy="646331"/>
          </a:xfrm>
          <a:prstGeom prst="rect">
            <a:avLst/>
          </a:prstGeom>
        </p:spPr>
        <p:txBody>
          <a:bodyPr wrap="square">
            <a:spAutoFit/>
          </a:bodyPr>
          <a:lstStyle/>
          <a:p>
            <a:pPr algn="just"/>
            <a:r>
              <a:rPr lang="fr-FR" dirty="0">
                <a:latin typeface="Arial" panose="020B0604020202020204" pitchFamily="34" charset="0"/>
                <a:cs typeface="Arial" panose="020B0604020202020204" pitchFamily="34" charset="0"/>
              </a:rPr>
              <a:t>Réaliser une </a:t>
            </a:r>
            <a:r>
              <a:rPr lang="fr-FR" dirty="0" err="1">
                <a:latin typeface="Arial" panose="020B0604020202020204" pitchFamily="34" charset="0"/>
                <a:cs typeface="Arial" panose="020B0604020202020204" pitchFamily="34" charset="0"/>
              </a:rPr>
              <a:t>feature</a:t>
            </a:r>
            <a:r>
              <a:rPr lang="fr-FR" dirty="0">
                <a:latin typeface="Arial" panose="020B0604020202020204" pitchFamily="34" charset="0"/>
                <a:cs typeface="Arial" panose="020B0604020202020204" pitchFamily="34" charset="0"/>
              </a:rPr>
              <a:t> importance locale : </a:t>
            </a:r>
            <a:r>
              <a:rPr lang="fr-FR" dirty="0">
                <a:solidFill>
                  <a:srgbClr val="000000"/>
                </a:solidFill>
                <a:latin typeface="Arial" panose="020B0604020202020204" pitchFamily="34" charset="0"/>
                <a:cs typeface="Arial" panose="020B0604020202020204" pitchFamily="34" charset="0"/>
              </a:rPr>
              <a:t>l</a:t>
            </a:r>
            <a:r>
              <a:rPr lang="fr-FR" dirty="0">
                <a:solidFill>
                  <a:srgbClr val="000000"/>
                </a:solidFill>
                <a:latin typeface="Arial" panose="020B0604020202020204" pitchFamily="34" charset="0"/>
                <a:ea typeface="Times New Roman" panose="02020603050405020304" pitchFamily="18" charset="0"/>
                <a:cs typeface="Arial" panose="020B0604020202020204" pitchFamily="34" charset="0"/>
              </a:rPr>
              <a:t>’approche retenue a </a:t>
            </a:r>
            <a:r>
              <a:rPr lang="fr-FR" dirty="0" err="1">
                <a:solidFill>
                  <a:srgbClr val="000000"/>
                </a:solidFill>
                <a:latin typeface="Arial" panose="020B0604020202020204" pitchFamily="34" charset="0"/>
                <a:ea typeface="Times New Roman" panose="02020603050405020304" pitchFamily="18" charset="0"/>
                <a:cs typeface="Arial" panose="020B0604020202020204" pitchFamily="34" charset="0"/>
              </a:rPr>
              <a:t>éte</a:t>
            </a:r>
            <a:r>
              <a:rPr lang="fr-FR" dirty="0">
                <a:solidFill>
                  <a:srgbClr val="000000"/>
                </a:solidFill>
                <a:latin typeface="Arial" panose="020B0604020202020204" pitchFamily="34" charset="0"/>
                <a:ea typeface="Times New Roman" panose="02020603050405020304" pitchFamily="18" charset="0"/>
                <a:cs typeface="Arial" panose="020B0604020202020204" pitchFamily="34" charset="0"/>
              </a:rPr>
              <a:t>́ d’utiliser </a:t>
            </a:r>
            <a:r>
              <a:rPr lang="fr-FR" dirty="0" err="1">
                <a:solidFill>
                  <a:srgbClr val="000000"/>
                </a:solidFill>
                <a:latin typeface="Arial" panose="020B0604020202020204" pitchFamily="34" charset="0"/>
                <a:ea typeface="Times New Roman" panose="02020603050405020304" pitchFamily="18" charset="0"/>
                <a:cs typeface="Arial" panose="020B0604020202020204" pitchFamily="34" charset="0"/>
              </a:rPr>
              <a:t>shap.Explainer</a:t>
            </a:r>
            <a:r>
              <a:rPr lang="fr-FR" dirty="0">
                <a:solidFill>
                  <a:srgbClr val="000000"/>
                </a:solidFill>
                <a:latin typeface="Arial" panose="020B0604020202020204" pitchFamily="34" charset="0"/>
                <a:ea typeface="Times New Roman" panose="02020603050405020304" pitchFamily="18" charset="0"/>
                <a:cs typeface="Arial" panose="020B0604020202020204" pitchFamily="34" charset="0"/>
              </a:rPr>
              <a:t> qui est une l'interface explicative principale de la bibliothèque SHAP. </a:t>
            </a:r>
            <a:endParaRPr lang="fr-FR" sz="2000" dirty="0">
              <a:effectLst/>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579407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D40175A-02A7-DC4D-8796-E4094608480F}"/>
              </a:ext>
            </a:extLst>
          </p:cNvPr>
          <p:cNvSpPr/>
          <p:nvPr/>
        </p:nvSpPr>
        <p:spPr>
          <a:xfrm>
            <a:off x="2568100" y="2981846"/>
            <a:ext cx="8460851" cy="707886"/>
          </a:xfrm>
          <a:prstGeom prst="rect">
            <a:avLst/>
          </a:prstGeom>
        </p:spPr>
        <p:txBody>
          <a:bodyPr wrap="square">
            <a:spAutoFit/>
          </a:bodyPr>
          <a:lstStyle/>
          <a:p>
            <a:r>
              <a:rPr lang="fr-FR" sz="4000" dirty="0"/>
              <a:t>III – PRÉSENTATION DU DASHBOARD </a:t>
            </a:r>
            <a:endParaRPr lang="fr-FR" sz="4000" dirty="0">
              <a:effectLst/>
            </a:endParaRPr>
          </a:p>
        </p:txBody>
      </p:sp>
      <p:sp>
        <p:nvSpPr>
          <p:cNvPr id="2" name="Rectangle 1">
            <a:extLst>
              <a:ext uri="{FF2B5EF4-FFF2-40B4-BE49-F238E27FC236}">
                <a16:creationId xmlns:a16="http://schemas.microsoft.com/office/drawing/2014/main" id="{B64DE12D-8FE1-0946-A20A-137030877A50}"/>
              </a:ext>
            </a:extLst>
          </p:cNvPr>
          <p:cNvSpPr/>
          <p:nvPr/>
        </p:nvSpPr>
        <p:spPr>
          <a:xfrm>
            <a:off x="1520709" y="6292334"/>
            <a:ext cx="4575291" cy="369332"/>
          </a:xfrm>
          <a:prstGeom prst="rect">
            <a:avLst/>
          </a:prstGeom>
        </p:spPr>
        <p:txBody>
          <a:bodyPr wrap="none">
            <a:spAutoFit/>
          </a:bodyPr>
          <a:lstStyle/>
          <a:p>
            <a:r>
              <a:rPr lang="fr-FR" dirty="0"/>
              <a:t>https://boiling-earth-19668.herokuapp.com/</a:t>
            </a:r>
          </a:p>
        </p:txBody>
      </p:sp>
    </p:spTree>
    <p:extLst>
      <p:ext uri="{BB962C8B-B14F-4D97-AF65-F5344CB8AC3E}">
        <p14:creationId xmlns:p14="http://schemas.microsoft.com/office/powerpoint/2010/main" val="3617266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83B7153-B9BD-9043-A803-70B8B457D095}"/>
              </a:ext>
            </a:extLst>
          </p:cNvPr>
          <p:cNvSpPr/>
          <p:nvPr/>
        </p:nvSpPr>
        <p:spPr>
          <a:xfrm>
            <a:off x="1188041" y="517176"/>
            <a:ext cx="1925527" cy="430887"/>
          </a:xfrm>
          <a:prstGeom prst="rect">
            <a:avLst/>
          </a:prstGeom>
        </p:spPr>
        <p:txBody>
          <a:bodyPr wrap="none">
            <a:spAutoFit/>
          </a:bodyPr>
          <a:lstStyle/>
          <a:p>
            <a:r>
              <a:rPr lang="fr-FR" sz="2200" dirty="0">
                <a:solidFill>
                  <a:srgbClr val="92D050"/>
                </a:solidFill>
                <a:latin typeface="Arial" panose="020B0604020202020204" pitchFamily="34" charset="0"/>
              </a:rPr>
              <a:t>Outils utilisés </a:t>
            </a:r>
            <a:endParaRPr lang="fr-FR" sz="2200" dirty="0">
              <a:solidFill>
                <a:srgbClr val="92D050"/>
              </a:solidFill>
              <a:effectLst/>
            </a:endParaRPr>
          </a:p>
        </p:txBody>
      </p:sp>
      <p:sp>
        <p:nvSpPr>
          <p:cNvPr id="3" name="Rectangle 2">
            <a:extLst>
              <a:ext uri="{FF2B5EF4-FFF2-40B4-BE49-F238E27FC236}">
                <a16:creationId xmlns:a16="http://schemas.microsoft.com/office/drawing/2014/main" id="{A95AA3AB-99FF-2842-8506-FDA329628B39}"/>
              </a:ext>
            </a:extLst>
          </p:cNvPr>
          <p:cNvSpPr/>
          <p:nvPr/>
        </p:nvSpPr>
        <p:spPr>
          <a:xfrm>
            <a:off x="879624" y="0"/>
            <a:ext cx="3833101" cy="369332"/>
          </a:xfrm>
          <a:prstGeom prst="rect">
            <a:avLst/>
          </a:prstGeom>
        </p:spPr>
        <p:txBody>
          <a:bodyPr wrap="none">
            <a:spAutoFit/>
          </a:bodyPr>
          <a:lstStyle/>
          <a:p>
            <a:r>
              <a:rPr lang="fr-FR" dirty="0"/>
              <a:t>III – PRÉSENTATION DU DASHBOARD </a:t>
            </a:r>
          </a:p>
        </p:txBody>
      </p:sp>
      <p:graphicFrame>
        <p:nvGraphicFramePr>
          <p:cNvPr id="4" name="Tableau 4">
            <a:extLst>
              <a:ext uri="{FF2B5EF4-FFF2-40B4-BE49-F238E27FC236}">
                <a16:creationId xmlns:a16="http://schemas.microsoft.com/office/drawing/2014/main" id="{DE8112DB-AC44-634D-8BC0-68C96BC04799}"/>
              </a:ext>
            </a:extLst>
          </p:cNvPr>
          <p:cNvGraphicFramePr>
            <a:graphicFrameLocks noGrp="1"/>
          </p:cNvGraphicFramePr>
          <p:nvPr>
            <p:extLst>
              <p:ext uri="{D42A27DB-BD31-4B8C-83A1-F6EECF244321}">
                <p14:modId xmlns:p14="http://schemas.microsoft.com/office/powerpoint/2010/main" val="2259015175"/>
              </p:ext>
            </p:extLst>
          </p:nvPr>
        </p:nvGraphicFramePr>
        <p:xfrm>
          <a:off x="1659376" y="886509"/>
          <a:ext cx="9056750" cy="5615627"/>
        </p:xfrm>
        <a:graphic>
          <a:graphicData uri="http://schemas.openxmlformats.org/drawingml/2006/table">
            <a:tbl>
              <a:tblPr firstRow="1" bandRow="1">
                <a:tableStyleId>{5C22544A-7EE6-4342-B048-85BDC9FD1C3A}</a:tableStyleId>
              </a:tblPr>
              <a:tblGrid>
                <a:gridCol w="6490013">
                  <a:extLst>
                    <a:ext uri="{9D8B030D-6E8A-4147-A177-3AD203B41FA5}">
                      <a16:colId xmlns:a16="http://schemas.microsoft.com/office/drawing/2014/main" val="126196602"/>
                    </a:ext>
                  </a:extLst>
                </a:gridCol>
                <a:gridCol w="2566737">
                  <a:extLst>
                    <a:ext uri="{9D8B030D-6E8A-4147-A177-3AD203B41FA5}">
                      <a16:colId xmlns:a16="http://schemas.microsoft.com/office/drawing/2014/main" val="2639763491"/>
                    </a:ext>
                  </a:extLst>
                </a:gridCol>
              </a:tblGrid>
              <a:tr h="6030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chemeClr val="lt1"/>
                          </a:solidFill>
                          <a:effectLst/>
                          <a:latin typeface="+mn-lt"/>
                          <a:ea typeface="+mn-ea"/>
                          <a:cs typeface="+mn-cs"/>
                        </a:rPr>
                        <a:t>Solution </a:t>
                      </a:r>
                      <a:endParaRPr lang="fr-FR" dirty="0">
                        <a:effectLst/>
                      </a:endParaRP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chemeClr val="lt1"/>
                          </a:solidFill>
                          <a:effectLst/>
                          <a:latin typeface="+mn-lt"/>
                          <a:ea typeface="+mn-ea"/>
                          <a:cs typeface="+mn-cs"/>
                        </a:rPr>
                        <a:t>Description </a:t>
                      </a:r>
                      <a:endParaRPr lang="fr-FR" dirty="0">
                        <a:effectLst/>
                      </a:endParaRPr>
                    </a:p>
                    <a:p>
                      <a:endParaRPr lang="fr-FR" dirty="0"/>
                    </a:p>
                  </a:txBody>
                  <a:tcPr/>
                </a:tc>
                <a:extLst>
                  <a:ext uri="{0D108BD9-81ED-4DB2-BD59-A6C34878D82A}">
                    <a16:rowId xmlns:a16="http://schemas.microsoft.com/office/drawing/2014/main" val="3305557212"/>
                  </a:ext>
                </a:extLst>
              </a:tr>
              <a:tr h="1173064">
                <a:tc>
                  <a:txBody>
                    <a:bodyPr/>
                    <a:lstStyle/>
                    <a:p>
                      <a:endParaRPr lang="fr-FR" dirty="0"/>
                    </a:p>
                  </a:txBody>
                  <a:tcPr anchor="ctr"/>
                </a:tc>
                <a:tc>
                  <a:txBody>
                    <a:bodyPr/>
                    <a:lstStyle/>
                    <a:p>
                      <a:pPr algn="ctr"/>
                      <a:r>
                        <a:rPr lang="fr-FR" dirty="0"/>
                        <a:t>Langage de programmation </a:t>
                      </a:r>
                    </a:p>
                  </a:txBody>
                  <a:tcPr anchor="ctr"/>
                </a:tc>
                <a:extLst>
                  <a:ext uri="{0D108BD9-81ED-4DB2-BD59-A6C34878D82A}">
                    <a16:rowId xmlns:a16="http://schemas.microsoft.com/office/drawing/2014/main" val="3844130569"/>
                  </a:ext>
                </a:extLst>
              </a:tr>
              <a:tr h="1330048">
                <a:tc>
                  <a:txBody>
                    <a:bodyPr/>
                    <a:lstStyle/>
                    <a:p>
                      <a:endParaRPr lang="fr-F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kern="1200" dirty="0">
                          <a:solidFill>
                            <a:schemeClr val="dk1"/>
                          </a:solidFill>
                          <a:effectLst/>
                          <a:latin typeface="+mn-lt"/>
                          <a:ea typeface="+mn-ea"/>
                          <a:cs typeface="+mn-cs"/>
                        </a:rPr>
                        <a:t>Tableau de bord : Front </a:t>
                      </a:r>
                      <a:endParaRPr lang="fr-FR" dirty="0">
                        <a:effectLst/>
                      </a:endParaRPr>
                    </a:p>
                    <a:p>
                      <a:pPr algn="ctr"/>
                      <a:endParaRPr lang="fr-FR" dirty="0"/>
                    </a:p>
                  </a:txBody>
                  <a:tcPr anchor="ctr"/>
                </a:tc>
                <a:extLst>
                  <a:ext uri="{0D108BD9-81ED-4DB2-BD59-A6C34878D82A}">
                    <a16:rowId xmlns:a16="http://schemas.microsoft.com/office/drawing/2014/main" val="980238268"/>
                  </a:ext>
                </a:extLst>
              </a:tr>
              <a:tr h="1224247">
                <a:tc>
                  <a:txBody>
                    <a:bodyPr/>
                    <a:lstStyle/>
                    <a:p>
                      <a:endParaRPr lang="fr-F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kern="1200" dirty="0" err="1">
                          <a:solidFill>
                            <a:schemeClr val="dk1"/>
                          </a:solidFill>
                          <a:effectLst/>
                          <a:latin typeface="+mn-lt"/>
                          <a:ea typeface="+mn-ea"/>
                          <a:cs typeface="+mn-cs"/>
                        </a:rPr>
                        <a:t>Versioning</a:t>
                      </a:r>
                      <a:r>
                        <a:rPr lang="fr-FR" sz="1800" kern="1200" dirty="0">
                          <a:solidFill>
                            <a:schemeClr val="dk1"/>
                          </a:solidFill>
                          <a:effectLst/>
                          <a:latin typeface="+mn-lt"/>
                          <a:ea typeface="+mn-ea"/>
                          <a:cs typeface="+mn-cs"/>
                        </a:rPr>
                        <a:t> </a:t>
                      </a:r>
                      <a:endParaRPr lang="fr-FR" dirty="0">
                        <a:effectLst/>
                      </a:endParaRPr>
                    </a:p>
                    <a:p>
                      <a:pPr algn="ctr"/>
                      <a:endParaRPr lang="fr-FR" dirty="0"/>
                    </a:p>
                  </a:txBody>
                  <a:tcPr anchor="ctr"/>
                </a:tc>
                <a:extLst>
                  <a:ext uri="{0D108BD9-81ED-4DB2-BD59-A6C34878D82A}">
                    <a16:rowId xmlns:a16="http://schemas.microsoft.com/office/drawing/2014/main" val="66526108"/>
                  </a:ext>
                </a:extLst>
              </a:tr>
              <a:tr h="1248188">
                <a:tc>
                  <a:txBody>
                    <a:bodyPr/>
                    <a:lstStyle/>
                    <a:p>
                      <a:endParaRPr lang="fr-FR" dirty="0"/>
                    </a:p>
                  </a:txBody>
                  <a:tcPr/>
                </a:tc>
                <a:tc>
                  <a:txBody>
                    <a:bodyPr/>
                    <a:lstStyle/>
                    <a:p>
                      <a:pPr algn="ctr"/>
                      <a:r>
                        <a:rPr lang="fr-FR" dirty="0"/>
                        <a:t>Mettre en ligne l’API</a:t>
                      </a:r>
                    </a:p>
                  </a:txBody>
                  <a:tcPr anchor="ctr"/>
                </a:tc>
                <a:extLst>
                  <a:ext uri="{0D108BD9-81ED-4DB2-BD59-A6C34878D82A}">
                    <a16:rowId xmlns:a16="http://schemas.microsoft.com/office/drawing/2014/main" val="2027023573"/>
                  </a:ext>
                </a:extLst>
              </a:tr>
            </a:tbl>
          </a:graphicData>
        </a:graphic>
      </p:graphicFrame>
      <p:pic>
        <p:nvPicPr>
          <p:cNvPr id="1026" name="Picture 2">
            <a:extLst>
              <a:ext uri="{FF2B5EF4-FFF2-40B4-BE49-F238E27FC236}">
                <a16:creationId xmlns:a16="http://schemas.microsoft.com/office/drawing/2014/main" id="{B85A9E8D-F97D-7644-863D-7700FAC0D6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2513" y="1707589"/>
            <a:ext cx="860349" cy="8603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reamlit - Révolutionner la création d'applications de données">
            <a:extLst>
              <a:ext uri="{FF2B5EF4-FFF2-40B4-BE49-F238E27FC236}">
                <a16:creationId xmlns:a16="http://schemas.microsoft.com/office/drawing/2014/main" id="{ED88704C-7B47-264B-BF1F-D06AB30CB8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5330" y="2783487"/>
            <a:ext cx="2078790" cy="124727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it and GitHub — Absolute User Manual for Novice (Part 1) | by Gudapati  Greeshma | COSC | Medium">
            <a:extLst>
              <a:ext uri="{FF2B5EF4-FFF2-40B4-BE49-F238E27FC236}">
                <a16:creationId xmlns:a16="http://schemas.microsoft.com/office/drawing/2014/main" id="{4BB57BEE-B17A-E848-9F4A-929F8152DD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7626" y="4065218"/>
            <a:ext cx="1930125" cy="108519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éployer votre app Symfony sur Heroku - Atomrace">
            <a:extLst>
              <a:ext uri="{FF2B5EF4-FFF2-40B4-BE49-F238E27FC236}">
                <a16:creationId xmlns:a16="http://schemas.microsoft.com/office/drawing/2014/main" id="{5C37EAC5-A9C5-1C41-947F-D341FD90A4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7924" y="5332655"/>
            <a:ext cx="2849525" cy="987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9088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83B7153-B9BD-9043-A803-70B8B457D095}"/>
              </a:ext>
            </a:extLst>
          </p:cNvPr>
          <p:cNvSpPr/>
          <p:nvPr/>
        </p:nvSpPr>
        <p:spPr>
          <a:xfrm>
            <a:off x="1061404" y="533218"/>
            <a:ext cx="3435556" cy="430887"/>
          </a:xfrm>
          <a:prstGeom prst="rect">
            <a:avLst/>
          </a:prstGeom>
        </p:spPr>
        <p:txBody>
          <a:bodyPr wrap="none">
            <a:spAutoFit/>
          </a:bodyPr>
          <a:lstStyle/>
          <a:p>
            <a:r>
              <a:rPr lang="fr-FR" sz="2200" dirty="0">
                <a:solidFill>
                  <a:srgbClr val="92D050"/>
                </a:solidFill>
                <a:latin typeface="Arial" panose="020B0604020202020204" pitchFamily="34" charset="0"/>
                <a:cs typeface="Arial" panose="020B0604020202020204" pitchFamily="34" charset="0"/>
              </a:rPr>
              <a:t>Tableau de bord interactif </a:t>
            </a:r>
            <a:endParaRPr lang="fr-FR" sz="2200" dirty="0">
              <a:solidFill>
                <a:srgbClr val="92D050"/>
              </a:solidFill>
              <a:effectLst/>
              <a:latin typeface="Arial" panose="020B0604020202020204" pitchFamily="34" charset="0"/>
              <a:cs typeface="Arial" panose="020B0604020202020204" pitchFamily="34" charset="0"/>
            </a:endParaRPr>
          </a:p>
        </p:txBody>
      </p:sp>
      <p:pic>
        <p:nvPicPr>
          <p:cNvPr id="4" name="Image 3">
            <a:extLst>
              <a:ext uri="{FF2B5EF4-FFF2-40B4-BE49-F238E27FC236}">
                <a16:creationId xmlns:a16="http://schemas.microsoft.com/office/drawing/2014/main" id="{A27C6889-74A5-944D-8EC4-6A5251318D23}"/>
              </a:ext>
            </a:extLst>
          </p:cNvPr>
          <p:cNvPicPr>
            <a:picLocks noChangeAspect="1"/>
          </p:cNvPicPr>
          <p:nvPr/>
        </p:nvPicPr>
        <p:blipFill>
          <a:blip r:embed="rId2"/>
          <a:stretch>
            <a:fillRect/>
          </a:stretch>
        </p:blipFill>
        <p:spPr>
          <a:xfrm>
            <a:off x="1061404" y="2436320"/>
            <a:ext cx="8116567" cy="2883720"/>
          </a:xfrm>
          <a:prstGeom prst="rect">
            <a:avLst/>
          </a:prstGeom>
        </p:spPr>
      </p:pic>
      <p:sp>
        <p:nvSpPr>
          <p:cNvPr id="5" name="Rectangle 4">
            <a:extLst>
              <a:ext uri="{FF2B5EF4-FFF2-40B4-BE49-F238E27FC236}">
                <a16:creationId xmlns:a16="http://schemas.microsoft.com/office/drawing/2014/main" id="{43E55140-B8F0-B043-ACE9-E6599B7C9313}"/>
              </a:ext>
            </a:extLst>
          </p:cNvPr>
          <p:cNvSpPr/>
          <p:nvPr/>
        </p:nvSpPr>
        <p:spPr>
          <a:xfrm>
            <a:off x="1260289" y="1218160"/>
            <a:ext cx="4570034" cy="369332"/>
          </a:xfrm>
          <a:prstGeom prst="rect">
            <a:avLst/>
          </a:prstGeom>
        </p:spPr>
        <p:txBody>
          <a:bodyPr wrap="none">
            <a:spAutoFit/>
          </a:bodyPr>
          <a:lstStyle/>
          <a:p>
            <a:r>
              <a:rPr lang="fr-FR" dirty="0"/>
              <a:t>https://boiling-earth-19668.herokuapp.com/</a:t>
            </a:r>
          </a:p>
        </p:txBody>
      </p:sp>
      <p:sp>
        <p:nvSpPr>
          <p:cNvPr id="6" name="Rectangle 5">
            <a:extLst>
              <a:ext uri="{FF2B5EF4-FFF2-40B4-BE49-F238E27FC236}">
                <a16:creationId xmlns:a16="http://schemas.microsoft.com/office/drawing/2014/main" id="{57C92C26-713B-A54B-AA93-E395DB86F2B9}"/>
              </a:ext>
            </a:extLst>
          </p:cNvPr>
          <p:cNvSpPr/>
          <p:nvPr/>
        </p:nvSpPr>
        <p:spPr>
          <a:xfrm>
            <a:off x="1012610" y="0"/>
            <a:ext cx="3833101" cy="369332"/>
          </a:xfrm>
          <a:prstGeom prst="rect">
            <a:avLst/>
          </a:prstGeom>
        </p:spPr>
        <p:txBody>
          <a:bodyPr wrap="none">
            <a:spAutoFit/>
          </a:bodyPr>
          <a:lstStyle/>
          <a:p>
            <a:r>
              <a:rPr lang="fr-FR" dirty="0"/>
              <a:t>III – PRÉSENTATION DU DASHBOARD </a:t>
            </a:r>
          </a:p>
        </p:txBody>
      </p:sp>
    </p:spTree>
    <p:extLst>
      <p:ext uri="{BB962C8B-B14F-4D97-AF65-F5344CB8AC3E}">
        <p14:creationId xmlns:p14="http://schemas.microsoft.com/office/powerpoint/2010/main" val="3366918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83B7153-B9BD-9043-A803-70B8B457D095}"/>
              </a:ext>
            </a:extLst>
          </p:cNvPr>
          <p:cNvSpPr/>
          <p:nvPr/>
        </p:nvSpPr>
        <p:spPr>
          <a:xfrm>
            <a:off x="1061404" y="533218"/>
            <a:ext cx="3435556" cy="430887"/>
          </a:xfrm>
          <a:prstGeom prst="rect">
            <a:avLst/>
          </a:prstGeom>
        </p:spPr>
        <p:txBody>
          <a:bodyPr wrap="none">
            <a:spAutoFit/>
          </a:bodyPr>
          <a:lstStyle/>
          <a:p>
            <a:r>
              <a:rPr lang="fr-FR" sz="2200" dirty="0">
                <a:solidFill>
                  <a:srgbClr val="92D050"/>
                </a:solidFill>
                <a:latin typeface="Arial" panose="020B0604020202020204" pitchFamily="34" charset="0"/>
                <a:cs typeface="Arial" panose="020B0604020202020204" pitchFamily="34" charset="0"/>
              </a:rPr>
              <a:t>Tableau de bord interactif </a:t>
            </a:r>
            <a:endParaRPr lang="fr-FR" sz="2200" dirty="0">
              <a:solidFill>
                <a:srgbClr val="92D050"/>
              </a:solidFill>
              <a:effectLst/>
              <a:latin typeface="Arial" panose="020B0604020202020204" pitchFamily="34" charset="0"/>
              <a:cs typeface="Arial" panose="020B0604020202020204" pitchFamily="34" charset="0"/>
            </a:endParaRPr>
          </a:p>
        </p:txBody>
      </p:sp>
      <p:pic>
        <p:nvPicPr>
          <p:cNvPr id="5" name="Image 4">
            <a:extLst>
              <a:ext uri="{FF2B5EF4-FFF2-40B4-BE49-F238E27FC236}">
                <a16:creationId xmlns:a16="http://schemas.microsoft.com/office/drawing/2014/main" id="{8E09697E-BE7D-0A40-A168-13497E768943}"/>
              </a:ext>
            </a:extLst>
          </p:cNvPr>
          <p:cNvPicPr>
            <a:picLocks noChangeAspect="1"/>
          </p:cNvPicPr>
          <p:nvPr/>
        </p:nvPicPr>
        <p:blipFill>
          <a:blip r:embed="rId2"/>
          <a:stretch>
            <a:fillRect/>
          </a:stretch>
        </p:blipFill>
        <p:spPr>
          <a:xfrm>
            <a:off x="1700462" y="1333842"/>
            <a:ext cx="10491537" cy="5000852"/>
          </a:xfrm>
          <a:prstGeom prst="rect">
            <a:avLst/>
          </a:prstGeom>
        </p:spPr>
      </p:pic>
      <p:sp>
        <p:nvSpPr>
          <p:cNvPr id="6" name="Rectangle 5">
            <a:extLst>
              <a:ext uri="{FF2B5EF4-FFF2-40B4-BE49-F238E27FC236}">
                <a16:creationId xmlns:a16="http://schemas.microsoft.com/office/drawing/2014/main" id="{CEF0AB3B-2C33-4C4F-944A-E1852D706F0E}"/>
              </a:ext>
            </a:extLst>
          </p:cNvPr>
          <p:cNvSpPr/>
          <p:nvPr/>
        </p:nvSpPr>
        <p:spPr>
          <a:xfrm>
            <a:off x="879624" y="0"/>
            <a:ext cx="3833101" cy="369332"/>
          </a:xfrm>
          <a:prstGeom prst="rect">
            <a:avLst/>
          </a:prstGeom>
        </p:spPr>
        <p:txBody>
          <a:bodyPr wrap="none">
            <a:spAutoFit/>
          </a:bodyPr>
          <a:lstStyle/>
          <a:p>
            <a:r>
              <a:rPr lang="fr-FR" dirty="0"/>
              <a:t>III – PRÉSENTATION DU DASHBOARD </a:t>
            </a:r>
          </a:p>
        </p:txBody>
      </p:sp>
    </p:spTree>
    <p:extLst>
      <p:ext uri="{BB962C8B-B14F-4D97-AF65-F5344CB8AC3E}">
        <p14:creationId xmlns:p14="http://schemas.microsoft.com/office/powerpoint/2010/main" val="864758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77E9C1-60F3-9449-BB74-A590D125B16A}"/>
              </a:ext>
            </a:extLst>
          </p:cNvPr>
          <p:cNvSpPr>
            <a:spLocks noGrp="1"/>
          </p:cNvSpPr>
          <p:nvPr>
            <p:ph type="title"/>
          </p:nvPr>
        </p:nvSpPr>
        <p:spPr/>
        <p:txBody>
          <a:bodyPr/>
          <a:lstStyle/>
          <a:p>
            <a:r>
              <a:rPr lang="fr-FR" dirty="0">
                <a:latin typeface="Arial" panose="020B0604020202020204" pitchFamily="34" charset="0"/>
                <a:cs typeface="Arial" panose="020B0604020202020204" pitchFamily="34" charset="0"/>
              </a:rPr>
              <a:t>Sommaire</a:t>
            </a:r>
          </a:p>
        </p:txBody>
      </p:sp>
      <p:sp>
        <p:nvSpPr>
          <p:cNvPr id="3" name="Espace réservé du contenu 2">
            <a:extLst>
              <a:ext uri="{FF2B5EF4-FFF2-40B4-BE49-F238E27FC236}">
                <a16:creationId xmlns:a16="http://schemas.microsoft.com/office/drawing/2014/main" id="{92733343-F01A-044B-B4D2-ADDCA8056E13}"/>
              </a:ext>
            </a:extLst>
          </p:cNvPr>
          <p:cNvSpPr>
            <a:spLocks noGrp="1"/>
          </p:cNvSpPr>
          <p:nvPr>
            <p:ph idx="1"/>
          </p:nvPr>
        </p:nvSpPr>
        <p:spPr>
          <a:xfrm>
            <a:off x="1515533" y="2531533"/>
            <a:ext cx="9601200" cy="1998133"/>
          </a:xfrm>
        </p:spPr>
        <p:txBody>
          <a:bodyPr/>
          <a:lstStyle/>
          <a:p>
            <a:pPr marL="514350" indent="-514350">
              <a:buFont typeface="+mj-lt"/>
              <a:buAutoNum type="romanUcPeriod"/>
            </a:pPr>
            <a:r>
              <a:rPr lang="fr-FR" dirty="0">
                <a:latin typeface="Arial" panose="020B0604020202020204" pitchFamily="34" charset="0"/>
                <a:cs typeface="Arial" panose="020B0604020202020204" pitchFamily="34" charset="0"/>
              </a:rPr>
              <a:t>Rappel de la problématique et présentation du jeu de données </a:t>
            </a:r>
          </a:p>
          <a:p>
            <a:pPr marL="514350" indent="-514350">
              <a:buFont typeface="+mj-lt"/>
              <a:buAutoNum type="romanUcPeriod"/>
            </a:pPr>
            <a:r>
              <a:rPr lang="fr-FR" dirty="0">
                <a:latin typeface="Arial" panose="020B0604020202020204" pitchFamily="34" charset="0"/>
                <a:cs typeface="Arial" panose="020B0604020202020204" pitchFamily="34" charset="0"/>
              </a:rPr>
              <a:t>Explication de l’approche de modélisation </a:t>
            </a:r>
          </a:p>
          <a:p>
            <a:pPr marL="514350" indent="-514350">
              <a:buFont typeface="+mj-lt"/>
              <a:buAutoNum type="romanUcPeriod"/>
            </a:pPr>
            <a:r>
              <a:rPr lang="fr-FR" dirty="0">
                <a:latin typeface="Arial" panose="020B0604020202020204" pitchFamily="34" charset="0"/>
                <a:cs typeface="Arial" panose="020B0604020202020204" pitchFamily="34" charset="0"/>
              </a:rPr>
              <a:t>Présentation du Dashboard métier </a:t>
            </a:r>
          </a:p>
          <a:p>
            <a:pPr marL="514350" indent="-514350">
              <a:buFont typeface="+mj-lt"/>
              <a:buAutoNum type="romanUcPeriod"/>
            </a:pPr>
            <a:r>
              <a:rPr lang="fr-FR" dirty="0">
                <a:latin typeface="Arial" panose="020B0604020202020204" pitchFamily="34" charset="0"/>
                <a:cs typeface="Arial" panose="020B0604020202020204" pitchFamily="34" charset="0"/>
              </a:rPr>
              <a:t>Conclusion et perspectives </a:t>
            </a:r>
          </a:p>
          <a:p>
            <a:pPr marL="0" indent="0">
              <a:buNone/>
            </a:pPr>
            <a:endParaRPr lang="fr-FR" dirty="0"/>
          </a:p>
        </p:txBody>
      </p:sp>
    </p:spTree>
    <p:extLst>
      <p:ext uri="{BB962C8B-B14F-4D97-AF65-F5344CB8AC3E}">
        <p14:creationId xmlns:p14="http://schemas.microsoft.com/office/powerpoint/2010/main" val="19194946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83B7153-B9BD-9043-A803-70B8B457D095}"/>
              </a:ext>
            </a:extLst>
          </p:cNvPr>
          <p:cNvSpPr/>
          <p:nvPr/>
        </p:nvSpPr>
        <p:spPr>
          <a:xfrm>
            <a:off x="1078396" y="398425"/>
            <a:ext cx="3435556" cy="430887"/>
          </a:xfrm>
          <a:prstGeom prst="rect">
            <a:avLst/>
          </a:prstGeom>
        </p:spPr>
        <p:txBody>
          <a:bodyPr wrap="none">
            <a:spAutoFit/>
          </a:bodyPr>
          <a:lstStyle/>
          <a:p>
            <a:r>
              <a:rPr lang="fr-FR" sz="2200" dirty="0">
                <a:solidFill>
                  <a:srgbClr val="92D050"/>
                </a:solidFill>
                <a:latin typeface="Arial" panose="020B0604020202020204" pitchFamily="34" charset="0"/>
                <a:cs typeface="Arial" panose="020B0604020202020204" pitchFamily="34" charset="0"/>
              </a:rPr>
              <a:t>Tableau de bord interactif </a:t>
            </a:r>
            <a:endParaRPr lang="fr-FR" sz="2200" dirty="0">
              <a:solidFill>
                <a:srgbClr val="92D050"/>
              </a:solidFill>
              <a:effectLst/>
              <a:latin typeface="Arial" panose="020B0604020202020204" pitchFamily="34" charset="0"/>
              <a:cs typeface="Arial" panose="020B0604020202020204" pitchFamily="34" charset="0"/>
            </a:endParaRPr>
          </a:p>
        </p:txBody>
      </p:sp>
      <p:pic>
        <p:nvPicPr>
          <p:cNvPr id="6" name="Image 5">
            <a:extLst>
              <a:ext uri="{FF2B5EF4-FFF2-40B4-BE49-F238E27FC236}">
                <a16:creationId xmlns:a16="http://schemas.microsoft.com/office/drawing/2014/main" id="{55020D02-9C6C-5243-91B7-3F361E461DDE}"/>
              </a:ext>
            </a:extLst>
          </p:cNvPr>
          <p:cNvPicPr>
            <a:picLocks noChangeAspect="1"/>
          </p:cNvPicPr>
          <p:nvPr/>
        </p:nvPicPr>
        <p:blipFill>
          <a:blip r:embed="rId2"/>
          <a:stretch>
            <a:fillRect/>
          </a:stretch>
        </p:blipFill>
        <p:spPr>
          <a:xfrm>
            <a:off x="879624" y="858405"/>
            <a:ext cx="4439568" cy="2570595"/>
          </a:xfrm>
          <a:prstGeom prst="rect">
            <a:avLst/>
          </a:prstGeom>
        </p:spPr>
      </p:pic>
      <p:pic>
        <p:nvPicPr>
          <p:cNvPr id="7" name="Image 6">
            <a:extLst>
              <a:ext uri="{FF2B5EF4-FFF2-40B4-BE49-F238E27FC236}">
                <a16:creationId xmlns:a16="http://schemas.microsoft.com/office/drawing/2014/main" id="{0BAE7474-F60A-7448-BC0D-7376DC6E3FBA}"/>
              </a:ext>
            </a:extLst>
          </p:cNvPr>
          <p:cNvPicPr>
            <a:picLocks noChangeAspect="1"/>
          </p:cNvPicPr>
          <p:nvPr/>
        </p:nvPicPr>
        <p:blipFill>
          <a:blip r:embed="rId3"/>
          <a:stretch>
            <a:fillRect/>
          </a:stretch>
        </p:blipFill>
        <p:spPr>
          <a:xfrm>
            <a:off x="6570152" y="967981"/>
            <a:ext cx="3772989" cy="2284663"/>
          </a:xfrm>
          <a:prstGeom prst="rect">
            <a:avLst/>
          </a:prstGeom>
        </p:spPr>
      </p:pic>
      <p:pic>
        <p:nvPicPr>
          <p:cNvPr id="8" name="Image 7">
            <a:extLst>
              <a:ext uri="{FF2B5EF4-FFF2-40B4-BE49-F238E27FC236}">
                <a16:creationId xmlns:a16="http://schemas.microsoft.com/office/drawing/2014/main" id="{66B95378-ADAD-E443-BD3E-EDB00CCA23D7}"/>
              </a:ext>
            </a:extLst>
          </p:cNvPr>
          <p:cNvPicPr>
            <a:picLocks noChangeAspect="1"/>
          </p:cNvPicPr>
          <p:nvPr/>
        </p:nvPicPr>
        <p:blipFill>
          <a:blip r:embed="rId4"/>
          <a:stretch>
            <a:fillRect/>
          </a:stretch>
        </p:blipFill>
        <p:spPr>
          <a:xfrm>
            <a:off x="1350209" y="3842103"/>
            <a:ext cx="4212312" cy="2419350"/>
          </a:xfrm>
          <a:prstGeom prst="rect">
            <a:avLst/>
          </a:prstGeom>
        </p:spPr>
      </p:pic>
      <p:pic>
        <p:nvPicPr>
          <p:cNvPr id="9" name="Image 8">
            <a:extLst>
              <a:ext uri="{FF2B5EF4-FFF2-40B4-BE49-F238E27FC236}">
                <a16:creationId xmlns:a16="http://schemas.microsoft.com/office/drawing/2014/main" id="{AC9F7827-BD79-ED40-A818-E3A6277FCAB9}"/>
              </a:ext>
            </a:extLst>
          </p:cNvPr>
          <p:cNvPicPr>
            <a:picLocks noChangeAspect="1"/>
          </p:cNvPicPr>
          <p:nvPr/>
        </p:nvPicPr>
        <p:blipFill>
          <a:blip r:embed="rId5"/>
          <a:stretch>
            <a:fillRect/>
          </a:stretch>
        </p:blipFill>
        <p:spPr>
          <a:xfrm>
            <a:off x="6457616" y="3731700"/>
            <a:ext cx="5130612" cy="2640156"/>
          </a:xfrm>
          <a:prstGeom prst="rect">
            <a:avLst/>
          </a:prstGeom>
        </p:spPr>
      </p:pic>
      <p:sp>
        <p:nvSpPr>
          <p:cNvPr id="10" name="Rectangle 9">
            <a:extLst>
              <a:ext uri="{FF2B5EF4-FFF2-40B4-BE49-F238E27FC236}">
                <a16:creationId xmlns:a16="http://schemas.microsoft.com/office/drawing/2014/main" id="{997B8CB0-6CD7-3E49-85CF-AD20C4E494BC}"/>
              </a:ext>
            </a:extLst>
          </p:cNvPr>
          <p:cNvSpPr/>
          <p:nvPr/>
        </p:nvSpPr>
        <p:spPr>
          <a:xfrm>
            <a:off x="879624" y="0"/>
            <a:ext cx="3833101" cy="369332"/>
          </a:xfrm>
          <a:prstGeom prst="rect">
            <a:avLst/>
          </a:prstGeom>
        </p:spPr>
        <p:txBody>
          <a:bodyPr wrap="none">
            <a:spAutoFit/>
          </a:bodyPr>
          <a:lstStyle/>
          <a:p>
            <a:r>
              <a:rPr lang="fr-FR" dirty="0"/>
              <a:t>III – PRÉSENTATION DU DASHBOARD </a:t>
            </a:r>
          </a:p>
        </p:txBody>
      </p:sp>
    </p:spTree>
    <p:extLst>
      <p:ext uri="{BB962C8B-B14F-4D97-AF65-F5344CB8AC3E}">
        <p14:creationId xmlns:p14="http://schemas.microsoft.com/office/powerpoint/2010/main" val="34450641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D40175A-02A7-DC4D-8796-E4094608480F}"/>
              </a:ext>
            </a:extLst>
          </p:cNvPr>
          <p:cNvSpPr/>
          <p:nvPr/>
        </p:nvSpPr>
        <p:spPr>
          <a:xfrm>
            <a:off x="2568100" y="2981846"/>
            <a:ext cx="8460851" cy="707886"/>
          </a:xfrm>
          <a:prstGeom prst="rect">
            <a:avLst/>
          </a:prstGeom>
        </p:spPr>
        <p:txBody>
          <a:bodyPr wrap="square">
            <a:spAutoFit/>
          </a:bodyPr>
          <a:lstStyle/>
          <a:p>
            <a:pPr marL="857250" indent="-857250">
              <a:buFont typeface="+mj-lt"/>
              <a:buAutoNum type="romanUcPeriod" startAt="4"/>
            </a:pPr>
            <a:r>
              <a:rPr lang="fr-FR" sz="4000" dirty="0">
                <a:latin typeface="Arial" panose="020B0604020202020204" pitchFamily="34" charset="0"/>
                <a:cs typeface="Arial" panose="020B0604020202020204" pitchFamily="34" charset="0"/>
              </a:rPr>
              <a:t>Conclusion et perspective</a:t>
            </a:r>
            <a:endParaRPr lang="fr-FR" sz="400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78196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883258-3B78-3842-8493-FE895A6D256B}"/>
              </a:ext>
            </a:extLst>
          </p:cNvPr>
          <p:cNvSpPr/>
          <p:nvPr/>
        </p:nvSpPr>
        <p:spPr>
          <a:xfrm>
            <a:off x="946484" y="4540660"/>
            <a:ext cx="10924674" cy="1477328"/>
          </a:xfrm>
          <a:prstGeom prst="rect">
            <a:avLst/>
          </a:prstGeom>
        </p:spPr>
        <p:txBody>
          <a:bodyPr wrap="square">
            <a:spAutoFit/>
          </a:bodyPr>
          <a:lstStyle/>
          <a:p>
            <a:pPr marL="285750" indent="-285750">
              <a:buFont typeface="Arial" panose="020B0604020202020204" pitchFamily="34" charset="0"/>
              <a:buChar char="•"/>
            </a:pPr>
            <a:r>
              <a:rPr lang="fr-FR" dirty="0">
                <a:solidFill>
                  <a:srgbClr val="282833"/>
                </a:solidFill>
                <a:latin typeface="Arial" panose="020B0604020202020204" pitchFamily="34" charset="0"/>
                <a:cs typeface="Arial" panose="020B0604020202020204" pitchFamily="34" charset="0"/>
              </a:rPr>
              <a:t>Un modèle plus performant </a:t>
            </a:r>
            <a:r>
              <a:rPr lang="fr-FR" dirty="0">
                <a:latin typeface="Arial" panose="020B0604020202020204" pitchFamily="34" charset="0"/>
                <a:cs typeface="Arial" panose="020B0604020202020204" pitchFamily="34" charset="0"/>
              </a:rPr>
              <a:t> :</a:t>
            </a:r>
            <a:r>
              <a:rPr lang="fr-FR" dirty="0">
                <a:solidFill>
                  <a:srgbClr val="282833"/>
                </a:solidFill>
                <a:latin typeface="Arial" panose="020B0604020202020204" pitchFamily="34" charset="0"/>
                <a:cs typeface="Arial" panose="020B0604020202020204" pitchFamily="34" charset="0"/>
              </a:rPr>
              <a:t>Une métrique d’</a:t>
            </a:r>
            <a:r>
              <a:rPr lang="fr-FR" dirty="0" err="1">
                <a:solidFill>
                  <a:srgbClr val="282833"/>
                </a:solidFill>
                <a:latin typeface="Arial" panose="020B0604020202020204" pitchFamily="34" charset="0"/>
                <a:cs typeface="Arial" panose="020B0604020202020204" pitchFamily="34" charset="0"/>
              </a:rPr>
              <a:t>évaluation</a:t>
            </a:r>
            <a:r>
              <a:rPr lang="fr-FR" dirty="0">
                <a:solidFill>
                  <a:srgbClr val="282833"/>
                </a:solidFill>
                <a:latin typeface="Arial" panose="020B0604020202020204" pitchFamily="34" charset="0"/>
                <a:cs typeface="Arial" panose="020B0604020202020204" pitchFamily="34" charset="0"/>
              </a:rPr>
              <a:t> basée sur des hypothèses métier</a:t>
            </a:r>
          </a:p>
          <a:p>
            <a:endParaRPr lang="fr-FR" dirty="0">
              <a:solidFill>
                <a:srgbClr val="282833"/>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fr-FR" dirty="0">
                <a:solidFill>
                  <a:srgbClr val="282833"/>
                </a:solidFill>
                <a:latin typeface="Arial" panose="020B0604020202020204" pitchFamily="34" charset="0"/>
                <a:cs typeface="Arial" panose="020B0604020202020204" pitchFamily="34" charset="0"/>
              </a:rPr>
              <a:t>Améliorer le Dashboard </a:t>
            </a:r>
            <a:r>
              <a:rPr lang="fr-FR" dirty="0">
                <a:solidFill>
                  <a:srgbClr val="91A099"/>
                </a:solidFill>
                <a:latin typeface="Arial" panose="020B0604020202020204" pitchFamily="34" charset="0"/>
                <a:cs typeface="Arial" panose="020B0604020202020204" pitchFamily="34" charset="0"/>
              </a:rPr>
              <a:t>:</a:t>
            </a:r>
            <a:r>
              <a:rPr lang="fr-FR" dirty="0">
                <a:solidFill>
                  <a:srgbClr val="282833"/>
                </a:solidFill>
                <a:latin typeface="Arial" panose="020B0604020202020204" pitchFamily="34" charset="0"/>
                <a:cs typeface="Arial" panose="020B0604020202020204" pitchFamily="34" charset="0"/>
              </a:rPr>
              <a:t>Faire évoluer les </a:t>
            </a:r>
            <a:r>
              <a:rPr lang="fr-FR" dirty="0" err="1">
                <a:solidFill>
                  <a:srgbClr val="282833"/>
                </a:solidFill>
                <a:latin typeface="Arial" panose="020B0604020202020204" pitchFamily="34" charset="0"/>
                <a:cs typeface="Arial" panose="020B0604020202020204" pitchFamily="34" charset="0"/>
              </a:rPr>
              <a:t>scoring</a:t>
            </a:r>
            <a:r>
              <a:rPr lang="fr-FR" dirty="0">
                <a:solidFill>
                  <a:srgbClr val="282833"/>
                </a:solidFill>
                <a:latin typeface="Arial" panose="020B0604020202020204" pitchFamily="34" charset="0"/>
                <a:cs typeface="Arial" panose="020B0604020202020204" pitchFamily="34" charset="0"/>
              </a:rPr>
              <a:t> </a:t>
            </a:r>
            <a:r>
              <a:rPr lang="fr-FR" dirty="0" err="1">
                <a:solidFill>
                  <a:srgbClr val="282833"/>
                </a:solidFill>
                <a:latin typeface="Arial" panose="020B0604020202020204" pitchFamily="34" charset="0"/>
                <a:cs typeface="Arial" panose="020B0604020202020204" pitchFamily="34" charset="0"/>
              </a:rPr>
              <a:t>extérieur</a:t>
            </a:r>
            <a:r>
              <a:rPr lang="fr-FR" dirty="0">
                <a:solidFill>
                  <a:srgbClr val="282833"/>
                </a:solidFill>
                <a:latin typeface="Arial" panose="020B0604020202020204" pitchFamily="34" charset="0"/>
                <a:cs typeface="Arial" panose="020B0604020202020204" pitchFamily="34" charset="0"/>
              </a:rPr>
              <a:t> en </a:t>
            </a:r>
            <a:r>
              <a:rPr lang="fr-FR" dirty="0" err="1">
                <a:solidFill>
                  <a:srgbClr val="282833"/>
                </a:solidFill>
                <a:latin typeface="Arial" panose="020B0604020202020204" pitchFamily="34" charset="0"/>
                <a:cs typeface="Arial" panose="020B0604020202020204" pitchFamily="34" charset="0"/>
              </a:rPr>
              <a:t>même</a:t>
            </a:r>
            <a:r>
              <a:rPr lang="fr-FR" dirty="0">
                <a:solidFill>
                  <a:srgbClr val="282833"/>
                </a:solidFill>
                <a:latin typeface="Arial" panose="020B0604020202020204" pitchFamily="34" charset="0"/>
                <a:cs typeface="Arial" panose="020B0604020202020204" pitchFamily="34" charset="0"/>
              </a:rPr>
              <a:t> temps que les </a:t>
            </a:r>
            <a:r>
              <a:rPr lang="fr-FR" dirty="0" err="1">
                <a:solidFill>
                  <a:srgbClr val="282833"/>
                </a:solidFill>
                <a:latin typeface="Arial" panose="020B0604020202020204" pitchFamily="34" charset="0"/>
                <a:cs typeface="Arial" panose="020B0604020202020204" pitchFamily="34" charset="0"/>
              </a:rPr>
              <a:t>features</a:t>
            </a:r>
            <a:r>
              <a:rPr lang="fr-FR" dirty="0">
                <a:solidFill>
                  <a:srgbClr val="282833"/>
                </a:solidFill>
                <a:latin typeface="Arial" panose="020B0604020202020204" pitchFamily="34" charset="0"/>
                <a:cs typeface="Arial" panose="020B0604020202020204" pitchFamily="34" charset="0"/>
              </a:rPr>
              <a:t> sont modifiées … </a:t>
            </a:r>
            <a:endParaRPr lang="fr-FR" dirty="0">
              <a:solidFill>
                <a:srgbClr val="91A099"/>
              </a:solidFill>
              <a:latin typeface="Arial" panose="020B0604020202020204" pitchFamily="34" charset="0"/>
              <a:cs typeface="Arial" panose="020B0604020202020204" pitchFamily="34" charset="0"/>
            </a:endParaRPr>
          </a:p>
          <a:p>
            <a:r>
              <a:rPr lang="fr-FR" dirty="0">
                <a:solidFill>
                  <a:srgbClr val="282833"/>
                </a:solidFill>
                <a:latin typeface="Arial" panose="020B0604020202020204" pitchFamily="34" charset="0"/>
              </a:rPr>
              <a:t> </a:t>
            </a:r>
            <a:endParaRPr lang="fr-FR" sz="1600" dirty="0">
              <a:solidFill>
                <a:srgbClr val="91A099"/>
              </a:solidFill>
              <a:latin typeface="Arial" panose="020B0604020202020204" pitchFamily="34" charset="0"/>
            </a:endParaRPr>
          </a:p>
        </p:txBody>
      </p:sp>
      <p:sp>
        <p:nvSpPr>
          <p:cNvPr id="2" name="Rectangle 1">
            <a:extLst>
              <a:ext uri="{FF2B5EF4-FFF2-40B4-BE49-F238E27FC236}">
                <a16:creationId xmlns:a16="http://schemas.microsoft.com/office/drawing/2014/main" id="{A97D950E-3A98-8448-998A-5F42C4B57205}"/>
              </a:ext>
            </a:extLst>
          </p:cNvPr>
          <p:cNvSpPr/>
          <p:nvPr/>
        </p:nvSpPr>
        <p:spPr>
          <a:xfrm>
            <a:off x="1266359" y="144866"/>
            <a:ext cx="4424609" cy="430887"/>
          </a:xfrm>
          <a:prstGeom prst="rect">
            <a:avLst/>
          </a:prstGeom>
        </p:spPr>
        <p:txBody>
          <a:bodyPr wrap="none">
            <a:spAutoFit/>
          </a:bodyPr>
          <a:lstStyle/>
          <a:p>
            <a:pPr marL="857250" indent="-857250">
              <a:buFont typeface="+mj-lt"/>
              <a:buAutoNum type="romanUcPeriod" startAt="4"/>
            </a:pPr>
            <a:r>
              <a:rPr lang="fr-FR" sz="2200" dirty="0">
                <a:latin typeface="Arial" panose="020B0604020202020204" pitchFamily="34" charset="0"/>
                <a:cs typeface="Arial" panose="020B0604020202020204" pitchFamily="34" charset="0"/>
              </a:rPr>
              <a:t>Conclusion et perspectives</a:t>
            </a:r>
          </a:p>
        </p:txBody>
      </p:sp>
      <p:sp>
        <p:nvSpPr>
          <p:cNvPr id="3" name="Rectangle 2">
            <a:extLst>
              <a:ext uri="{FF2B5EF4-FFF2-40B4-BE49-F238E27FC236}">
                <a16:creationId xmlns:a16="http://schemas.microsoft.com/office/drawing/2014/main" id="{5A62C1A7-A0B3-4C4B-8B71-C0D4F6B2FB88}"/>
              </a:ext>
            </a:extLst>
          </p:cNvPr>
          <p:cNvSpPr/>
          <p:nvPr/>
        </p:nvSpPr>
        <p:spPr>
          <a:xfrm>
            <a:off x="948088" y="3646204"/>
            <a:ext cx="1800493" cy="430887"/>
          </a:xfrm>
          <a:prstGeom prst="rect">
            <a:avLst/>
          </a:prstGeom>
        </p:spPr>
        <p:txBody>
          <a:bodyPr wrap="none">
            <a:spAutoFit/>
          </a:bodyPr>
          <a:lstStyle/>
          <a:p>
            <a:r>
              <a:rPr lang="fr-FR" sz="2200" dirty="0">
                <a:solidFill>
                  <a:srgbClr val="92D050"/>
                </a:solidFill>
                <a:latin typeface="Arial" panose="020B0604020202020204" pitchFamily="34" charset="0"/>
                <a:cs typeface="Arial" panose="020B0604020202020204" pitchFamily="34" charset="0"/>
              </a:rPr>
              <a:t>Perspectives</a:t>
            </a:r>
          </a:p>
        </p:txBody>
      </p:sp>
      <p:sp>
        <p:nvSpPr>
          <p:cNvPr id="6" name="Rectangle 5">
            <a:extLst>
              <a:ext uri="{FF2B5EF4-FFF2-40B4-BE49-F238E27FC236}">
                <a16:creationId xmlns:a16="http://schemas.microsoft.com/office/drawing/2014/main" id="{EC3C281B-080F-7243-9E81-0D311C389B40}"/>
              </a:ext>
            </a:extLst>
          </p:cNvPr>
          <p:cNvSpPr/>
          <p:nvPr/>
        </p:nvSpPr>
        <p:spPr>
          <a:xfrm>
            <a:off x="946484" y="749460"/>
            <a:ext cx="1638590" cy="430887"/>
          </a:xfrm>
          <a:prstGeom prst="rect">
            <a:avLst/>
          </a:prstGeom>
        </p:spPr>
        <p:txBody>
          <a:bodyPr wrap="none">
            <a:spAutoFit/>
          </a:bodyPr>
          <a:lstStyle/>
          <a:p>
            <a:r>
              <a:rPr lang="fr-FR" sz="2200" dirty="0">
                <a:solidFill>
                  <a:srgbClr val="92D050"/>
                </a:solidFill>
                <a:latin typeface="Arial" panose="020B0604020202020204" pitchFamily="34" charset="0"/>
                <a:cs typeface="Arial" panose="020B0604020202020204" pitchFamily="34" charset="0"/>
              </a:rPr>
              <a:t>Conclusion</a:t>
            </a:r>
            <a:r>
              <a:rPr lang="fr-FR" dirty="0"/>
              <a:t> </a:t>
            </a:r>
          </a:p>
        </p:txBody>
      </p:sp>
      <p:sp>
        <p:nvSpPr>
          <p:cNvPr id="7" name="Rectangle 6">
            <a:extLst>
              <a:ext uri="{FF2B5EF4-FFF2-40B4-BE49-F238E27FC236}">
                <a16:creationId xmlns:a16="http://schemas.microsoft.com/office/drawing/2014/main" id="{997A8D0A-1DDD-1E4C-BD8D-B1B962FF41F6}"/>
              </a:ext>
            </a:extLst>
          </p:cNvPr>
          <p:cNvSpPr/>
          <p:nvPr/>
        </p:nvSpPr>
        <p:spPr>
          <a:xfrm>
            <a:off x="1266359" y="1366754"/>
            <a:ext cx="9626230" cy="1754326"/>
          </a:xfrm>
          <a:prstGeom prst="rect">
            <a:avLst/>
          </a:prstGeom>
        </p:spPr>
        <p:txBody>
          <a:bodyPr wrap="square">
            <a:spAutoFit/>
          </a:bodyPr>
          <a:lstStyle/>
          <a:p>
            <a:pPr marL="285750" indent="-285750">
              <a:buFont typeface="Arial" panose="020B0604020202020204" pitchFamily="34" charset="0"/>
              <a:buChar char="•"/>
            </a:pPr>
            <a:r>
              <a:rPr lang="fr-FR" dirty="0">
                <a:solidFill>
                  <a:srgbClr val="000000"/>
                </a:solidFill>
                <a:latin typeface="Arial" panose="020B0604020202020204" pitchFamily="34" charset="0"/>
                <a:cs typeface="Arial" panose="020B0604020202020204" pitchFamily="34" charset="0"/>
              </a:rPr>
              <a:t>un modèle de </a:t>
            </a:r>
            <a:r>
              <a:rPr lang="fr-FR" dirty="0" err="1">
                <a:solidFill>
                  <a:srgbClr val="000000"/>
                </a:solidFill>
                <a:latin typeface="Arial" panose="020B0604020202020204" pitchFamily="34" charset="0"/>
                <a:cs typeface="Arial" panose="020B0604020202020204" pitchFamily="34" charset="0"/>
              </a:rPr>
              <a:t>scoring</a:t>
            </a:r>
            <a:r>
              <a:rPr lang="fr-FR" dirty="0">
                <a:solidFill>
                  <a:srgbClr val="000000"/>
                </a:solidFill>
                <a:latin typeface="Arial" panose="020B0604020202020204" pitchFamily="34" charset="0"/>
                <a:cs typeface="Arial" panose="020B0604020202020204" pitchFamily="34" charset="0"/>
              </a:rPr>
              <a:t> qui donnera une prédiction sur la probabilité de faillite d'un client de façon automatique.</a:t>
            </a:r>
          </a:p>
          <a:p>
            <a:pPr marL="285750" indent="-285750">
              <a:buFont typeface="Arial" panose="020B0604020202020204" pitchFamily="34" charset="0"/>
              <a:buChar char="•"/>
            </a:pPr>
            <a:endParaRPr lang="fr-FR" dirty="0">
              <a:solidFill>
                <a:srgbClr val="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fr-FR" dirty="0">
                <a:solidFill>
                  <a:srgbClr val="000000"/>
                </a:solidFill>
                <a:latin typeface="Arial" panose="020B0604020202020204" pitchFamily="34" charset="0"/>
                <a:cs typeface="Arial" panose="020B0604020202020204" pitchFamily="34" charset="0"/>
              </a:rPr>
              <a:t>Un Dashboard </a:t>
            </a:r>
            <a:r>
              <a:rPr lang="fr-FR" u="sng" dirty="0">
                <a:solidFill>
                  <a:srgbClr val="000000"/>
                </a:solidFill>
                <a:latin typeface="Arial" panose="020B0604020202020204" pitchFamily="34" charset="0"/>
                <a:cs typeface="Arial" panose="020B0604020202020204" pitchFamily="34" charset="0"/>
              </a:rPr>
              <a:t>interactif</a:t>
            </a:r>
            <a:r>
              <a:rPr lang="fr-FR" dirty="0">
                <a:solidFill>
                  <a:srgbClr val="000000"/>
                </a:solidFill>
                <a:latin typeface="Arial" panose="020B0604020202020204" pitchFamily="34" charset="0"/>
                <a:cs typeface="Arial" panose="020B0604020202020204" pitchFamily="34" charset="0"/>
              </a:rPr>
              <a:t> à destination des gestionnaires de la relation client permettant d'interpréter les prédictions faites par le modèle et d’améliorer la connaissance client des chargés de relation client.</a:t>
            </a:r>
            <a:endParaRPr lang="fr-FR" b="0" i="0" dirty="0">
              <a:solidFill>
                <a:srgbClr val="000000"/>
              </a:solidFill>
              <a:effectLst/>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71A2DCA-8B85-CF43-8713-7462CF6846A8}"/>
              </a:ext>
            </a:extLst>
          </p:cNvPr>
          <p:cNvSpPr/>
          <p:nvPr/>
        </p:nvSpPr>
        <p:spPr>
          <a:xfrm>
            <a:off x="1193294" y="6017988"/>
            <a:ext cx="4965398" cy="369332"/>
          </a:xfrm>
          <a:prstGeom prst="rect">
            <a:avLst/>
          </a:prstGeom>
        </p:spPr>
        <p:txBody>
          <a:bodyPr wrap="none">
            <a:spAutoFit/>
          </a:bodyPr>
          <a:lstStyle/>
          <a:p>
            <a:r>
              <a:rPr lang="fr-FR" dirty="0"/>
              <a:t>https://</a:t>
            </a:r>
            <a:r>
              <a:rPr lang="fr-FR" dirty="0" err="1"/>
              <a:t>github.com</a:t>
            </a:r>
            <a:r>
              <a:rPr lang="fr-FR" dirty="0"/>
              <a:t>/ABDELLI-M/projet-</a:t>
            </a:r>
            <a:r>
              <a:rPr lang="fr-FR" dirty="0" err="1"/>
              <a:t>dashboard</a:t>
            </a:r>
            <a:endParaRPr lang="fr-FR" dirty="0"/>
          </a:p>
        </p:txBody>
      </p:sp>
    </p:spTree>
    <p:extLst>
      <p:ext uri="{BB962C8B-B14F-4D97-AF65-F5344CB8AC3E}">
        <p14:creationId xmlns:p14="http://schemas.microsoft.com/office/powerpoint/2010/main" val="3050355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152BA67D-D507-3546-98E3-1D1C2390C5AC}"/>
              </a:ext>
            </a:extLst>
          </p:cNvPr>
          <p:cNvSpPr txBox="1"/>
          <p:nvPr/>
        </p:nvSpPr>
        <p:spPr>
          <a:xfrm>
            <a:off x="3128211" y="2951747"/>
            <a:ext cx="7299158" cy="707886"/>
          </a:xfrm>
          <a:prstGeom prst="rect">
            <a:avLst/>
          </a:prstGeom>
          <a:noFill/>
        </p:spPr>
        <p:txBody>
          <a:bodyPr wrap="square" rtlCol="0">
            <a:spAutoFit/>
          </a:bodyPr>
          <a:lstStyle/>
          <a:p>
            <a:r>
              <a:rPr lang="fr-FR" sz="4000" dirty="0"/>
              <a:t>Merci pour votre attention </a:t>
            </a:r>
            <a:r>
              <a:rPr lang="fr-FR" sz="4000" dirty="0">
                <a:sym typeface="Wingdings" pitchFamily="2" charset="2"/>
              </a:rPr>
              <a:t></a:t>
            </a:r>
            <a:endParaRPr lang="fr-FR" sz="4000" dirty="0"/>
          </a:p>
        </p:txBody>
      </p:sp>
    </p:spTree>
    <p:extLst>
      <p:ext uri="{BB962C8B-B14F-4D97-AF65-F5344CB8AC3E}">
        <p14:creationId xmlns:p14="http://schemas.microsoft.com/office/powerpoint/2010/main" val="1445130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B32606C-D970-A64E-B0FB-27F8DA216F87}"/>
              </a:ext>
            </a:extLst>
          </p:cNvPr>
          <p:cNvSpPr/>
          <p:nvPr/>
        </p:nvSpPr>
        <p:spPr>
          <a:xfrm>
            <a:off x="2117558" y="2270555"/>
            <a:ext cx="8534400" cy="2031325"/>
          </a:xfrm>
          <a:prstGeom prst="rect">
            <a:avLst/>
          </a:prstGeom>
        </p:spPr>
        <p:txBody>
          <a:bodyPr wrap="square">
            <a:spAutoFit/>
          </a:bodyPr>
          <a:lstStyle/>
          <a:p>
            <a:r>
              <a:rPr lang="fr-FR" b="1" dirty="0">
                <a:solidFill>
                  <a:srgbClr val="000000"/>
                </a:solidFill>
                <a:latin typeface="Helvetica Neue" panose="02000503000000020004" pitchFamily="2" charset="0"/>
                <a:ea typeface="Times New Roman" panose="02020603050405020304" pitchFamily="18" charset="0"/>
              </a:rPr>
              <a:t>REMARQUE :</a:t>
            </a:r>
            <a:r>
              <a:rPr lang="fr-FR" dirty="0">
                <a:solidFill>
                  <a:srgbClr val="000000"/>
                </a:solidFill>
                <a:latin typeface="Helvetica Neue" panose="02000503000000020004" pitchFamily="2" charset="0"/>
                <a:ea typeface="Times New Roman" panose="02020603050405020304" pitchFamily="18" charset="0"/>
              </a:rPr>
              <a:t> si nous travaillons sur la programmation ou la science des données, etc., nous devons faire attention à l'utilisation de la mémoire pour plus d'efficacité. Il existe de nombreuses tables dans ce problème et l'utilisation de la mémoire de certaines tables peut être importante. Nous pouvons réduire l'utilisation de la mémoire de chaque table pour plus d'efficacité en utilisant la fonction </a:t>
            </a:r>
            <a:r>
              <a:rPr lang="fr-FR" dirty="0" err="1">
                <a:solidFill>
                  <a:srgbClr val="000000"/>
                </a:solidFill>
                <a:latin typeface="Helvetica Neue" panose="02000503000000020004" pitchFamily="2" charset="0"/>
                <a:ea typeface="Times New Roman" panose="02020603050405020304" pitchFamily="18" charset="0"/>
              </a:rPr>
              <a:t>reduce_mem_usage</a:t>
            </a:r>
            <a:r>
              <a:rPr lang="fr-FR" dirty="0">
                <a:solidFill>
                  <a:srgbClr val="000000"/>
                </a:solidFill>
                <a:latin typeface="Helvetica Neue" panose="02000503000000020004" pitchFamily="2" charset="0"/>
                <a:ea typeface="Times New Roman" panose="02020603050405020304" pitchFamily="18" charset="0"/>
              </a:rPr>
              <a:t>. Pour cette raison, nous utiliserons la fonction </a:t>
            </a:r>
            <a:r>
              <a:rPr lang="fr-FR" dirty="0" err="1">
                <a:solidFill>
                  <a:srgbClr val="000000"/>
                </a:solidFill>
                <a:latin typeface="Helvetica Neue" panose="02000503000000020004" pitchFamily="2" charset="0"/>
                <a:ea typeface="Times New Roman" panose="02020603050405020304" pitchFamily="18" charset="0"/>
              </a:rPr>
              <a:t>reduce_mem_usage</a:t>
            </a:r>
            <a:r>
              <a:rPr lang="fr-FR" dirty="0">
                <a:solidFill>
                  <a:srgbClr val="000000"/>
                </a:solidFill>
                <a:latin typeface="Helvetica Neue" panose="02000503000000020004" pitchFamily="2" charset="0"/>
                <a:ea typeface="Times New Roman" panose="02020603050405020304" pitchFamily="18" charset="0"/>
              </a:rPr>
              <a:t> à chaque étape.</a:t>
            </a:r>
            <a:endParaRPr lang="fr-FR"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496334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727F9A-68A4-1145-8BAB-DD36A716501C}"/>
              </a:ext>
            </a:extLst>
          </p:cNvPr>
          <p:cNvSpPr/>
          <p:nvPr/>
        </p:nvSpPr>
        <p:spPr>
          <a:xfrm>
            <a:off x="921084" y="317660"/>
            <a:ext cx="1455463" cy="553998"/>
          </a:xfrm>
          <a:prstGeom prst="rect">
            <a:avLst/>
          </a:prstGeom>
        </p:spPr>
        <p:txBody>
          <a:bodyPr wrap="none">
            <a:spAutoFit/>
          </a:bodyPr>
          <a:lstStyle/>
          <a:p>
            <a:r>
              <a:rPr lang="fr-FR" sz="3000" dirty="0"/>
              <a:t>Annexe</a:t>
            </a:r>
            <a:r>
              <a:rPr lang="fr-FR" sz="3000" dirty="0">
                <a:solidFill>
                  <a:srgbClr val="92D050"/>
                </a:solidFill>
              </a:rPr>
              <a:t> </a:t>
            </a:r>
            <a:endParaRPr lang="fr-FR" sz="3000" dirty="0"/>
          </a:p>
        </p:txBody>
      </p:sp>
      <p:pic>
        <p:nvPicPr>
          <p:cNvPr id="5" name="Picture 2" descr="Semaine 1 : Algorithmique et programmation">
            <a:extLst>
              <a:ext uri="{FF2B5EF4-FFF2-40B4-BE49-F238E27FC236}">
                <a16:creationId xmlns:a16="http://schemas.microsoft.com/office/drawing/2014/main" id="{A3DFD4A4-ABD4-3445-A5A2-3C614504A7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023" y="2143721"/>
            <a:ext cx="4033837" cy="34296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Bien comprendre l&amp;#39;algorithme des K-plus proches voisins (Fonctionnement et  implémentation sur R et Python) : | by Kenza Harifi | Medium">
            <a:extLst>
              <a:ext uri="{FF2B5EF4-FFF2-40B4-BE49-F238E27FC236}">
                <a16:creationId xmlns:a16="http://schemas.microsoft.com/office/drawing/2014/main" id="{3CC67C3A-5795-3446-A6F2-2B28FE45A4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8141" y="1661458"/>
            <a:ext cx="5143500" cy="4394200"/>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que 6">
            <a:extLst>
              <a:ext uri="{FF2B5EF4-FFF2-40B4-BE49-F238E27FC236}">
                <a16:creationId xmlns:a16="http://schemas.microsoft.com/office/drawing/2014/main" id="{3D44EC15-7027-DC4F-90DF-182E8AFC94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58374" y="697556"/>
            <a:ext cx="2592332" cy="587048"/>
          </a:xfrm>
          <a:prstGeom prst="rect">
            <a:avLst/>
          </a:prstGeom>
        </p:spPr>
      </p:pic>
    </p:spTree>
    <p:extLst>
      <p:ext uri="{BB962C8B-B14F-4D97-AF65-F5344CB8AC3E}">
        <p14:creationId xmlns:p14="http://schemas.microsoft.com/office/powerpoint/2010/main" val="31142936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727F9A-68A4-1145-8BAB-DD36A716501C}"/>
              </a:ext>
            </a:extLst>
          </p:cNvPr>
          <p:cNvSpPr/>
          <p:nvPr/>
        </p:nvSpPr>
        <p:spPr>
          <a:xfrm>
            <a:off x="921084" y="317660"/>
            <a:ext cx="1455463" cy="553998"/>
          </a:xfrm>
          <a:prstGeom prst="rect">
            <a:avLst/>
          </a:prstGeom>
        </p:spPr>
        <p:txBody>
          <a:bodyPr wrap="none">
            <a:spAutoFit/>
          </a:bodyPr>
          <a:lstStyle/>
          <a:p>
            <a:r>
              <a:rPr lang="fr-FR" sz="3000" dirty="0"/>
              <a:t>Annexe</a:t>
            </a:r>
            <a:r>
              <a:rPr lang="fr-FR" sz="3000" dirty="0">
                <a:solidFill>
                  <a:srgbClr val="92D050"/>
                </a:solidFill>
              </a:rPr>
              <a:t> </a:t>
            </a:r>
            <a:endParaRPr lang="fr-FR" sz="3000" dirty="0"/>
          </a:p>
        </p:txBody>
      </p:sp>
      <p:sp>
        <p:nvSpPr>
          <p:cNvPr id="3" name="Rectangle 2">
            <a:extLst>
              <a:ext uri="{FF2B5EF4-FFF2-40B4-BE49-F238E27FC236}">
                <a16:creationId xmlns:a16="http://schemas.microsoft.com/office/drawing/2014/main" id="{3885E6EE-3556-A949-A7CA-C989F5E78928}"/>
              </a:ext>
            </a:extLst>
          </p:cNvPr>
          <p:cNvSpPr/>
          <p:nvPr/>
        </p:nvSpPr>
        <p:spPr>
          <a:xfrm>
            <a:off x="921084" y="1444094"/>
            <a:ext cx="5141343" cy="3539430"/>
          </a:xfrm>
          <a:prstGeom prst="rect">
            <a:avLst/>
          </a:prstGeom>
        </p:spPr>
        <p:txBody>
          <a:bodyPr wrap="square">
            <a:spAutoFit/>
          </a:bodyPr>
          <a:lstStyle/>
          <a:p>
            <a:r>
              <a:rPr lang="fr-FR" sz="1600" dirty="0">
                <a:solidFill>
                  <a:srgbClr val="292929"/>
                </a:solidFill>
                <a:latin typeface="charter" panose="02040503050506020203" pitchFamily="18" charset="0"/>
              </a:rPr>
              <a:t>Pour appliquer cette méthode, les étapes à suivre sont les suivantes :</a:t>
            </a:r>
          </a:p>
          <a:p>
            <a:pPr>
              <a:buFont typeface="Arial" panose="020B0604020202020204" pitchFamily="34" charset="0"/>
              <a:buChar char="•"/>
            </a:pPr>
            <a:r>
              <a:rPr lang="fr-FR" sz="1600" dirty="0">
                <a:solidFill>
                  <a:srgbClr val="292929"/>
                </a:solidFill>
                <a:latin typeface="charter" panose="02040503050506020203" pitchFamily="18" charset="0"/>
              </a:rPr>
              <a:t>On fixe le nombre de voisins k.</a:t>
            </a:r>
          </a:p>
          <a:p>
            <a:pPr>
              <a:buFont typeface="Arial" panose="020B0604020202020204" pitchFamily="34" charset="0"/>
              <a:buChar char="•"/>
            </a:pPr>
            <a:r>
              <a:rPr lang="fr-FR" sz="1600" dirty="0">
                <a:solidFill>
                  <a:srgbClr val="292929"/>
                </a:solidFill>
                <a:latin typeface="charter" panose="02040503050506020203" pitchFamily="18" charset="0"/>
              </a:rPr>
              <a:t>On détecte les k-voisins les plus proches des nouvelles données d’entrée que l’on veut classer.</a:t>
            </a:r>
          </a:p>
          <a:p>
            <a:pPr>
              <a:buFont typeface="Arial" panose="020B0604020202020204" pitchFamily="34" charset="0"/>
              <a:buChar char="•"/>
            </a:pPr>
            <a:r>
              <a:rPr lang="fr-FR" sz="1600" dirty="0">
                <a:solidFill>
                  <a:srgbClr val="292929"/>
                </a:solidFill>
                <a:latin typeface="charter" panose="02040503050506020203" pitchFamily="18" charset="0"/>
              </a:rPr>
              <a:t>On attribue les classes correspondantes par vote majoritaire.</a:t>
            </a:r>
          </a:p>
          <a:p>
            <a:r>
              <a:rPr lang="fr-FR" sz="1600" dirty="0">
                <a:solidFill>
                  <a:srgbClr val="292929"/>
                </a:solidFill>
                <a:latin typeface="charter" panose="02040503050506020203" pitchFamily="18" charset="0"/>
              </a:rPr>
              <a:t>Mais, comment choisit-on ce paramètre k lors de l’implémentation de l’algorithme ?</a:t>
            </a:r>
          </a:p>
          <a:p>
            <a:pPr>
              <a:buFont typeface="Arial" panose="020B0604020202020204" pitchFamily="34" charset="0"/>
              <a:buChar char="•"/>
            </a:pPr>
            <a:r>
              <a:rPr lang="fr-FR" sz="1600" dirty="0">
                <a:solidFill>
                  <a:srgbClr val="292929"/>
                </a:solidFill>
                <a:latin typeface="charter" panose="02040503050506020203" pitchFamily="18" charset="0"/>
              </a:rPr>
              <a:t>On fait varier k</a:t>
            </a:r>
          </a:p>
          <a:p>
            <a:pPr>
              <a:buFont typeface="Arial" panose="020B0604020202020204" pitchFamily="34" charset="0"/>
              <a:buChar char="•"/>
            </a:pPr>
            <a:r>
              <a:rPr lang="fr-FR" sz="1600" dirty="0">
                <a:solidFill>
                  <a:srgbClr val="292929"/>
                </a:solidFill>
                <a:latin typeface="charter" panose="02040503050506020203" pitchFamily="18" charset="0"/>
              </a:rPr>
              <a:t>Pour chaque valeur de k, on calcule le taux d’erreur de l’ensemble de test</a:t>
            </a:r>
          </a:p>
          <a:p>
            <a:pPr>
              <a:buFont typeface="Arial" panose="020B0604020202020204" pitchFamily="34" charset="0"/>
              <a:buChar char="•"/>
            </a:pPr>
            <a:r>
              <a:rPr lang="fr-FR" sz="1600" dirty="0">
                <a:solidFill>
                  <a:srgbClr val="292929"/>
                </a:solidFill>
                <a:latin typeface="charter" panose="02040503050506020203" pitchFamily="18" charset="0"/>
              </a:rPr>
              <a:t>On garde le paramètre k qui minimise ce taux d’erreur test.</a:t>
            </a:r>
            <a:endParaRPr lang="fr-FR" sz="1600" b="0" i="0" dirty="0">
              <a:solidFill>
                <a:srgbClr val="292929"/>
              </a:solidFill>
              <a:effectLst/>
              <a:latin typeface="charter" panose="02040503050506020203" pitchFamily="18" charset="0"/>
            </a:endParaRPr>
          </a:p>
        </p:txBody>
      </p:sp>
      <p:sp>
        <p:nvSpPr>
          <p:cNvPr id="5" name="Rectangle 4">
            <a:extLst>
              <a:ext uri="{FF2B5EF4-FFF2-40B4-BE49-F238E27FC236}">
                <a16:creationId xmlns:a16="http://schemas.microsoft.com/office/drawing/2014/main" id="{53717642-F6DF-E64E-B5DE-EB3CDB8D7954}"/>
              </a:ext>
            </a:extLst>
          </p:cNvPr>
          <p:cNvSpPr/>
          <p:nvPr/>
        </p:nvSpPr>
        <p:spPr>
          <a:xfrm>
            <a:off x="7135029" y="2136338"/>
            <a:ext cx="4135887" cy="2585323"/>
          </a:xfrm>
          <a:prstGeom prst="rect">
            <a:avLst/>
          </a:prstGeom>
        </p:spPr>
        <p:txBody>
          <a:bodyPr wrap="square">
            <a:spAutoFit/>
          </a:bodyPr>
          <a:lstStyle/>
          <a:p>
            <a:r>
              <a:rPr lang="fr-FR" dirty="0">
                <a:solidFill>
                  <a:srgbClr val="292929"/>
                </a:solidFill>
                <a:latin typeface="sohne"/>
              </a:rPr>
              <a:t>Avantages :</a:t>
            </a:r>
          </a:p>
          <a:p>
            <a:pPr>
              <a:buFont typeface="Arial" panose="020B0604020202020204" pitchFamily="34" charset="0"/>
              <a:buChar char="•"/>
            </a:pPr>
            <a:r>
              <a:rPr lang="fr-FR" dirty="0">
                <a:solidFill>
                  <a:srgbClr val="292929"/>
                </a:solidFill>
                <a:latin typeface="charter" panose="02040503050506020203" pitchFamily="18" charset="0"/>
              </a:rPr>
              <a:t>Facile à comprendre</a:t>
            </a:r>
          </a:p>
          <a:p>
            <a:pPr>
              <a:buFont typeface="Arial" panose="020B0604020202020204" pitchFamily="34" charset="0"/>
              <a:buChar char="•"/>
            </a:pPr>
            <a:r>
              <a:rPr lang="fr-FR" dirty="0">
                <a:solidFill>
                  <a:srgbClr val="292929"/>
                </a:solidFill>
                <a:latin typeface="charter" panose="02040503050506020203" pitchFamily="18" charset="0"/>
              </a:rPr>
              <a:t>Apprentissage rapide</a:t>
            </a:r>
          </a:p>
          <a:p>
            <a:r>
              <a:rPr lang="fr-FR" dirty="0">
                <a:solidFill>
                  <a:srgbClr val="292929"/>
                </a:solidFill>
                <a:latin typeface="sohne"/>
              </a:rPr>
              <a:t>Inconvénients :</a:t>
            </a:r>
          </a:p>
          <a:p>
            <a:pPr>
              <a:buFont typeface="Arial" panose="020B0604020202020204" pitchFamily="34" charset="0"/>
              <a:buChar char="•"/>
            </a:pPr>
            <a:r>
              <a:rPr lang="fr-FR" dirty="0">
                <a:solidFill>
                  <a:srgbClr val="292929"/>
                </a:solidFill>
                <a:latin typeface="charter" panose="02040503050506020203" pitchFamily="18" charset="0"/>
              </a:rPr>
              <a:t>Pas efficace pour des jeux de données larges.</a:t>
            </a:r>
          </a:p>
          <a:p>
            <a:pPr>
              <a:buFont typeface="Arial" panose="020B0604020202020204" pitchFamily="34" charset="0"/>
              <a:buChar char="•"/>
            </a:pPr>
            <a:r>
              <a:rPr lang="fr-FR" dirty="0">
                <a:solidFill>
                  <a:srgbClr val="292929"/>
                </a:solidFill>
                <a:latin typeface="charter" panose="02040503050506020203" pitchFamily="18" charset="0"/>
              </a:rPr>
              <a:t>L’estimation de ce modèle devient de mauvaise qualité quand le nombre de variables explicatives est grand.</a:t>
            </a:r>
            <a:endParaRPr lang="fr-FR" b="0" i="0" dirty="0">
              <a:solidFill>
                <a:srgbClr val="292929"/>
              </a:solidFill>
              <a:effectLst/>
              <a:latin typeface="charter" panose="02040503050506020203" pitchFamily="18" charset="0"/>
            </a:endParaRPr>
          </a:p>
        </p:txBody>
      </p:sp>
      <p:pic>
        <p:nvPicPr>
          <p:cNvPr id="6" name="Graphique 5">
            <a:extLst>
              <a:ext uri="{FF2B5EF4-FFF2-40B4-BE49-F238E27FC236}">
                <a16:creationId xmlns:a16="http://schemas.microsoft.com/office/drawing/2014/main" id="{D6C45580-9DFA-B042-AFF2-4C6FE51000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58374" y="697556"/>
            <a:ext cx="2592332" cy="587048"/>
          </a:xfrm>
          <a:prstGeom prst="rect">
            <a:avLst/>
          </a:prstGeom>
        </p:spPr>
      </p:pic>
    </p:spTree>
    <p:extLst>
      <p:ext uri="{BB962C8B-B14F-4D97-AF65-F5344CB8AC3E}">
        <p14:creationId xmlns:p14="http://schemas.microsoft.com/office/powerpoint/2010/main" val="27025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727F9A-68A4-1145-8BAB-DD36A716501C}"/>
              </a:ext>
            </a:extLst>
          </p:cNvPr>
          <p:cNvSpPr/>
          <p:nvPr/>
        </p:nvSpPr>
        <p:spPr>
          <a:xfrm>
            <a:off x="921084" y="317660"/>
            <a:ext cx="1455463" cy="553998"/>
          </a:xfrm>
          <a:prstGeom prst="rect">
            <a:avLst/>
          </a:prstGeom>
        </p:spPr>
        <p:txBody>
          <a:bodyPr wrap="none">
            <a:spAutoFit/>
          </a:bodyPr>
          <a:lstStyle/>
          <a:p>
            <a:r>
              <a:rPr lang="fr-FR" sz="3000" dirty="0"/>
              <a:t>Annexe</a:t>
            </a:r>
            <a:r>
              <a:rPr lang="fr-FR" sz="3000" dirty="0">
                <a:solidFill>
                  <a:srgbClr val="92D050"/>
                </a:solidFill>
              </a:rPr>
              <a:t> </a:t>
            </a:r>
            <a:endParaRPr lang="fr-FR" sz="3000" dirty="0"/>
          </a:p>
        </p:txBody>
      </p:sp>
    </p:spTree>
    <p:extLst>
      <p:ext uri="{BB962C8B-B14F-4D97-AF65-F5344CB8AC3E}">
        <p14:creationId xmlns:p14="http://schemas.microsoft.com/office/powerpoint/2010/main" val="30801451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B32606C-D970-A64E-B0FB-27F8DA216F87}"/>
              </a:ext>
            </a:extLst>
          </p:cNvPr>
          <p:cNvSpPr/>
          <p:nvPr/>
        </p:nvSpPr>
        <p:spPr>
          <a:xfrm>
            <a:off x="2117558" y="2270555"/>
            <a:ext cx="8534400" cy="2031325"/>
          </a:xfrm>
          <a:prstGeom prst="rect">
            <a:avLst/>
          </a:prstGeom>
        </p:spPr>
        <p:txBody>
          <a:bodyPr wrap="square">
            <a:spAutoFit/>
          </a:bodyPr>
          <a:lstStyle/>
          <a:p>
            <a:r>
              <a:rPr lang="fr-FR" b="1" dirty="0">
                <a:solidFill>
                  <a:srgbClr val="000000"/>
                </a:solidFill>
                <a:latin typeface="Helvetica Neue" panose="02000503000000020004" pitchFamily="2" charset="0"/>
                <a:ea typeface="Times New Roman" panose="02020603050405020304" pitchFamily="18" charset="0"/>
              </a:rPr>
              <a:t>REMARQUE :</a:t>
            </a:r>
            <a:r>
              <a:rPr lang="fr-FR" dirty="0">
                <a:solidFill>
                  <a:srgbClr val="000000"/>
                </a:solidFill>
                <a:latin typeface="Helvetica Neue" panose="02000503000000020004" pitchFamily="2" charset="0"/>
                <a:ea typeface="Times New Roman" panose="02020603050405020304" pitchFamily="18" charset="0"/>
              </a:rPr>
              <a:t> si nous travaillons sur la programmation ou la science des données, etc., nous devons faire attention à l'utilisation de la mémoire pour plus d'efficacité. Il existe de nombreuses tables dans ce problème et l'utilisation de la mémoire de certaines tables peut être importante. Nous pouvons réduire l'utilisation de la mémoire de chaque table pour plus d'efficacité en utilisant la fonction </a:t>
            </a:r>
            <a:r>
              <a:rPr lang="fr-FR" dirty="0" err="1">
                <a:solidFill>
                  <a:srgbClr val="000000"/>
                </a:solidFill>
                <a:latin typeface="Helvetica Neue" panose="02000503000000020004" pitchFamily="2" charset="0"/>
                <a:ea typeface="Times New Roman" panose="02020603050405020304" pitchFamily="18" charset="0"/>
              </a:rPr>
              <a:t>reduce_mem_usage</a:t>
            </a:r>
            <a:r>
              <a:rPr lang="fr-FR" dirty="0">
                <a:solidFill>
                  <a:srgbClr val="000000"/>
                </a:solidFill>
                <a:latin typeface="Helvetica Neue" panose="02000503000000020004" pitchFamily="2" charset="0"/>
                <a:ea typeface="Times New Roman" panose="02020603050405020304" pitchFamily="18" charset="0"/>
              </a:rPr>
              <a:t>. Pour cette raison, nous utiliserons la fonction </a:t>
            </a:r>
            <a:r>
              <a:rPr lang="fr-FR" dirty="0" err="1">
                <a:solidFill>
                  <a:srgbClr val="000000"/>
                </a:solidFill>
                <a:latin typeface="Helvetica Neue" panose="02000503000000020004" pitchFamily="2" charset="0"/>
                <a:ea typeface="Times New Roman" panose="02020603050405020304" pitchFamily="18" charset="0"/>
              </a:rPr>
              <a:t>reduce_mem_usage</a:t>
            </a:r>
            <a:r>
              <a:rPr lang="fr-FR" dirty="0">
                <a:solidFill>
                  <a:srgbClr val="000000"/>
                </a:solidFill>
                <a:latin typeface="Helvetica Neue" panose="02000503000000020004" pitchFamily="2" charset="0"/>
                <a:ea typeface="Times New Roman" panose="02020603050405020304" pitchFamily="18" charset="0"/>
              </a:rPr>
              <a:t> à chaque étape.</a:t>
            </a:r>
            <a:endParaRPr lang="fr-FR"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68167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D40175A-02A7-DC4D-8796-E4094608480F}"/>
              </a:ext>
            </a:extLst>
          </p:cNvPr>
          <p:cNvSpPr/>
          <p:nvPr/>
        </p:nvSpPr>
        <p:spPr>
          <a:xfrm>
            <a:off x="2120628" y="2417642"/>
            <a:ext cx="8460851" cy="1323439"/>
          </a:xfrm>
          <a:prstGeom prst="rect">
            <a:avLst/>
          </a:prstGeom>
        </p:spPr>
        <p:txBody>
          <a:bodyPr wrap="square">
            <a:spAutoFit/>
          </a:bodyPr>
          <a:lstStyle/>
          <a:p>
            <a:pPr marL="514350" indent="-514350">
              <a:buFont typeface="+mj-lt"/>
              <a:buAutoNum type="romanUcPeriod"/>
            </a:pPr>
            <a:r>
              <a:rPr lang="fr-FR" sz="4000" dirty="0">
                <a:latin typeface="Arial" panose="020B0604020202020204" pitchFamily="34" charset="0"/>
                <a:cs typeface="Arial" panose="020B0604020202020204" pitchFamily="34" charset="0"/>
              </a:rPr>
              <a:t>Rappel de la problématique et présentation du jeu de données </a:t>
            </a:r>
          </a:p>
        </p:txBody>
      </p:sp>
      <p:sp>
        <p:nvSpPr>
          <p:cNvPr id="4" name="Rectangle 3">
            <a:extLst>
              <a:ext uri="{FF2B5EF4-FFF2-40B4-BE49-F238E27FC236}">
                <a16:creationId xmlns:a16="http://schemas.microsoft.com/office/drawing/2014/main" id="{0FD9E404-DC0B-9E4F-A79A-FDD7D7495116}"/>
              </a:ext>
            </a:extLst>
          </p:cNvPr>
          <p:cNvSpPr/>
          <p:nvPr/>
        </p:nvSpPr>
        <p:spPr>
          <a:xfrm>
            <a:off x="2405974" y="4166150"/>
            <a:ext cx="6096000" cy="646331"/>
          </a:xfrm>
          <a:prstGeom prst="rect">
            <a:avLst/>
          </a:prstGeom>
        </p:spPr>
        <p:txBody>
          <a:bodyPr>
            <a:spAutoFit/>
          </a:bodyPr>
          <a:lstStyle/>
          <a:p>
            <a:r>
              <a:rPr lang="fr-FR" dirty="0">
                <a:latin typeface="Arial" panose="020B0604020202020204" pitchFamily="34" charset="0"/>
              </a:rPr>
              <a:t>Rappel de la problématique </a:t>
            </a:r>
          </a:p>
          <a:p>
            <a:r>
              <a:rPr lang="fr-FR" dirty="0">
                <a:latin typeface="Arial" panose="020B0604020202020204" pitchFamily="34" charset="0"/>
              </a:rPr>
              <a:t>Présentation du jeu de données </a:t>
            </a:r>
            <a:endParaRPr lang="fr-FR" dirty="0">
              <a:effectLst/>
            </a:endParaRPr>
          </a:p>
        </p:txBody>
      </p:sp>
    </p:spTree>
    <p:extLst>
      <p:ext uri="{BB962C8B-B14F-4D97-AF65-F5344CB8AC3E}">
        <p14:creationId xmlns:p14="http://schemas.microsoft.com/office/powerpoint/2010/main" val="3943898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03E5C86-6BA3-E841-AB83-104B55353942}"/>
              </a:ext>
            </a:extLst>
          </p:cNvPr>
          <p:cNvSpPr/>
          <p:nvPr/>
        </p:nvSpPr>
        <p:spPr>
          <a:xfrm>
            <a:off x="879624" y="0"/>
            <a:ext cx="2435282" cy="369332"/>
          </a:xfrm>
          <a:prstGeom prst="rect">
            <a:avLst/>
          </a:prstGeom>
        </p:spPr>
        <p:txBody>
          <a:bodyPr wrap="none">
            <a:spAutoFit/>
          </a:bodyPr>
          <a:lstStyle/>
          <a:p>
            <a:pPr marL="400050" indent="-400050">
              <a:buFont typeface="+mj-lt"/>
              <a:buAutoNum type="romanUcPeriod"/>
            </a:pPr>
            <a:r>
              <a:rPr lang="fr-FR" dirty="0">
                <a:latin typeface="Arial" panose="020B0604020202020204" pitchFamily="34" charset="0"/>
                <a:cs typeface="Arial" panose="020B0604020202020204" pitchFamily="34" charset="0"/>
              </a:rPr>
              <a:t>La problématique </a:t>
            </a:r>
          </a:p>
        </p:txBody>
      </p:sp>
      <p:sp>
        <p:nvSpPr>
          <p:cNvPr id="3" name="Rectangle 2">
            <a:extLst>
              <a:ext uri="{FF2B5EF4-FFF2-40B4-BE49-F238E27FC236}">
                <a16:creationId xmlns:a16="http://schemas.microsoft.com/office/drawing/2014/main" id="{5EE35E86-ACD0-6A47-BC0D-4BBB9E1B44B1}"/>
              </a:ext>
            </a:extLst>
          </p:cNvPr>
          <p:cNvSpPr/>
          <p:nvPr/>
        </p:nvSpPr>
        <p:spPr>
          <a:xfrm>
            <a:off x="1224644" y="842265"/>
            <a:ext cx="8444289" cy="3293209"/>
          </a:xfrm>
          <a:prstGeom prst="rect">
            <a:avLst/>
          </a:prstGeom>
        </p:spPr>
        <p:txBody>
          <a:bodyPr wrap="square">
            <a:spAutoFit/>
          </a:bodyPr>
          <a:lstStyle/>
          <a:p>
            <a:r>
              <a:rPr lang="fr-FR" sz="2200" dirty="0">
                <a:solidFill>
                  <a:srgbClr val="92D050"/>
                </a:solidFill>
                <a:latin typeface="Arial" panose="020B0604020202020204" pitchFamily="34" charset="0"/>
                <a:cs typeface="Arial" panose="020B0604020202020204" pitchFamily="34" charset="0"/>
              </a:rPr>
              <a:t>Appliquer un </a:t>
            </a:r>
            <a:r>
              <a:rPr lang="fr-FR" sz="2200" dirty="0" err="1">
                <a:solidFill>
                  <a:srgbClr val="92D050"/>
                </a:solidFill>
                <a:latin typeface="Arial" panose="020B0604020202020204" pitchFamily="34" charset="0"/>
                <a:cs typeface="Arial" panose="020B0604020202020204" pitchFamily="34" charset="0"/>
              </a:rPr>
              <a:t>scoring</a:t>
            </a:r>
            <a:r>
              <a:rPr lang="fr-FR" sz="2200" dirty="0">
                <a:solidFill>
                  <a:srgbClr val="92D050"/>
                </a:solidFill>
                <a:latin typeface="Arial" panose="020B0604020202020204" pitchFamily="34" charset="0"/>
                <a:cs typeface="Arial" panose="020B0604020202020204" pitchFamily="34" charset="0"/>
              </a:rPr>
              <a:t> </a:t>
            </a:r>
            <a:r>
              <a:rPr lang="fr-FR" sz="2200" dirty="0" err="1">
                <a:solidFill>
                  <a:srgbClr val="92D050"/>
                </a:solidFill>
                <a:latin typeface="Arial" panose="020B0604020202020204" pitchFamily="34" charset="0"/>
                <a:cs typeface="Arial" panose="020B0604020202020204" pitchFamily="34" charset="0"/>
              </a:rPr>
              <a:t>crédit</a:t>
            </a:r>
            <a:r>
              <a:rPr lang="fr-FR" sz="2200" dirty="0">
                <a:solidFill>
                  <a:srgbClr val="92D050"/>
                </a:solidFill>
                <a:latin typeface="Arial" panose="020B0604020202020204" pitchFamily="34" charset="0"/>
                <a:cs typeface="Arial" panose="020B0604020202020204" pitchFamily="34" charset="0"/>
              </a:rPr>
              <a:t> aux client </a:t>
            </a:r>
          </a:p>
          <a:p>
            <a:endParaRPr lang="fr-FR" dirty="0">
              <a:latin typeface="Arial" panose="020B0604020202020204" pitchFamily="34" charset="0"/>
              <a:cs typeface="Arial" panose="020B0604020202020204" pitchFamily="34" charset="0"/>
            </a:endParaRPr>
          </a:p>
          <a:p>
            <a:r>
              <a:rPr lang="fr-FR" dirty="0">
                <a:solidFill>
                  <a:srgbClr val="91A099"/>
                </a:solidFill>
                <a:latin typeface="Arial" panose="020B0604020202020204" pitchFamily="34" charset="0"/>
                <a:cs typeface="Arial" panose="020B0604020202020204" pitchFamily="34" charset="0"/>
              </a:rPr>
              <a:t>• </a:t>
            </a:r>
            <a:r>
              <a:rPr lang="fr-FR" sz="2000" dirty="0">
                <a:solidFill>
                  <a:srgbClr val="282833"/>
                </a:solidFill>
                <a:latin typeface="Arial" panose="020B0604020202020204" pitchFamily="34" charset="0"/>
                <a:cs typeface="Arial" panose="020B0604020202020204" pitchFamily="34" charset="0"/>
              </a:rPr>
              <a:t>Contexte : « Prêt à Dépenser» : société de crédits à la consommation</a:t>
            </a:r>
          </a:p>
          <a:p>
            <a:r>
              <a:rPr lang="fr-FR" sz="2000" dirty="0">
                <a:solidFill>
                  <a:srgbClr val="282833"/>
                </a:solidFill>
                <a:latin typeface="Arial" panose="020B0604020202020204" pitchFamily="34" charset="0"/>
                <a:cs typeface="Arial" panose="020B0604020202020204" pitchFamily="34" charset="0"/>
              </a:rPr>
              <a:t> </a:t>
            </a:r>
            <a:endParaRPr lang="fr-FR" dirty="0">
              <a:latin typeface="Arial" panose="020B0604020202020204" pitchFamily="34" charset="0"/>
              <a:cs typeface="Arial" panose="020B0604020202020204" pitchFamily="34" charset="0"/>
            </a:endParaRPr>
          </a:p>
          <a:p>
            <a:r>
              <a:rPr lang="fr-FR" dirty="0">
                <a:solidFill>
                  <a:srgbClr val="91A099"/>
                </a:solidFill>
                <a:latin typeface="Arial" panose="020B0604020202020204" pitchFamily="34" charset="0"/>
                <a:cs typeface="Arial" panose="020B0604020202020204" pitchFamily="34" charset="0"/>
              </a:rPr>
              <a:t>• </a:t>
            </a:r>
            <a:r>
              <a:rPr lang="fr-FR" sz="2000" dirty="0">
                <a:solidFill>
                  <a:srgbClr val="282833"/>
                </a:solidFill>
                <a:latin typeface="Arial" panose="020B0604020202020204" pitchFamily="34" charset="0"/>
                <a:cs typeface="Arial" panose="020B0604020202020204" pitchFamily="34" charset="0"/>
              </a:rPr>
              <a:t>Objectifs : </a:t>
            </a:r>
          </a:p>
          <a:p>
            <a:endParaRPr lang="fr-FR" dirty="0">
              <a:latin typeface="Arial" panose="020B0604020202020204" pitchFamily="34" charset="0"/>
              <a:cs typeface="Arial" panose="020B0604020202020204" pitchFamily="34" charset="0"/>
            </a:endParaRPr>
          </a:p>
          <a:p>
            <a:r>
              <a:rPr lang="fr-FR" sz="1600" dirty="0">
                <a:solidFill>
                  <a:srgbClr val="91A099"/>
                </a:solidFill>
                <a:latin typeface="Arial" panose="020B0604020202020204" pitchFamily="34" charset="0"/>
                <a:cs typeface="Arial" panose="020B0604020202020204" pitchFamily="34" charset="0"/>
              </a:rPr>
              <a:t>• </a:t>
            </a:r>
            <a:r>
              <a:rPr lang="fr-FR" dirty="0">
                <a:solidFill>
                  <a:srgbClr val="282833"/>
                </a:solidFill>
                <a:latin typeface="Arial" panose="020B0604020202020204" pitchFamily="34" charset="0"/>
                <a:cs typeface="Arial" panose="020B0604020202020204" pitchFamily="34" charset="0"/>
              </a:rPr>
              <a:t>Développer un modèle de </a:t>
            </a:r>
            <a:r>
              <a:rPr lang="fr-FR" dirty="0" err="1">
                <a:solidFill>
                  <a:srgbClr val="282833"/>
                </a:solidFill>
                <a:latin typeface="Arial" panose="020B0604020202020204" pitchFamily="34" charset="0"/>
                <a:cs typeface="Arial" panose="020B0604020202020204" pitchFamily="34" charset="0"/>
              </a:rPr>
              <a:t>scoring</a:t>
            </a:r>
            <a:r>
              <a:rPr lang="fr-FR" dirty="0">
                <a:solidFill>
                  <a:srgbClr val="282833"/>
                </a:solidFill>
                <a:latin typeface="Arial" panose="020B0604020202020204" pitchFamily="34" charset="0"/>
                <a:cs typeface="Arial" panose="020B0604020202020204" pitchFamily="34" charset="0"/>
              </a:rPr>
              <a:t> de la probabilité́ de défaut de paiement du client (avec peu ou sans d’historique de prêt) </a:t>
            </a:r>
          </a:p>
          <a:p>
            <a:endParaRPr lang="fr-FR" dirty="0">
              <a:latin typeface="Arial" panose="020B0604020202020204" pitchFamily="34" charset="0"/>
              <a:cs typeface="Arial" panose="020B0604020202020204" pitchFamily="34" charset="0"/>
            </a:endParaRPr>
          </a:p>
          <a:p>
            <a:r>
              <a:rPr lang="fr-FR" sz="1600" dirty="0">
                <a:solidFill>
                  <a:srgbClr val="91A099"/>
                </a:solidFill>
                <a:latin typeface="Arial" panose="020B0604020202020204" pitchFamily="34" charset="0"/>
                <a:cs typeface="Arial" panose="020B0604020202020204" pitchFamily="34" charset="0"/>
              </a:rPr>
              <a:t>• </a:t>
            </a:r>
            <a:r>
              <a:rPr lang="fr-FR" dirty="0">
                <a:solidFill>
                  <a:srgbClr val="282833"/>
                </a:solidFill>
                <a:latin typeface="Arial" panose="020B0604020202020204" pitchFamily="34" charset="0"/>
                <a:cs typeface="Arial" panose="020B0604020202020204" pitchFamily="34" charset="0"/>
              </a:rPr>
              <a:t>Développer un Dashboard interactif pour assurer une transparence sur les décisions d’octroi de crédit </a:t>
            </a:r>
            <a:endParaRPr lang="fr-FR" dirty="0">
              <a:effectLst/>
              <a:latin typeface="Arial" panose="020B0604020202020204" pitchFamily="34" charset="0"/>
              <a:cs typeface="Arial" panose="020B0604020202020204" pitchFamily="34" charset="0"/>
            </a:endParaRPr>
          </a:p>
        </p:txBody>
      </p:sp>
      <p:pic>
        <p:nvPicPr>
          <p:cNvPr id="6146" name="Picture 2" descr="Une alternative à SMART pour la priorisation des objectifs - Formation et  coaching en performance d&amp;#39;entreprise">
            <a:extLst>
              <a:ext uri="{FF2B5EF4-FFF2-40B4-BE49-F238E27FC236}">
                <a16:creationId xmlns:a16="http://schemas.microsoft.com/office/drawing/2014/main" id="{A3F4FAC1-19C6-3744-97E6-BDBC3FD536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3400" y="4350918"/>
            <a:ext cx="5080395" cy="2030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9215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5C4709-F036-5B47-8B83-A80E6D24B42D}"/>
              </a:ext>
            </a:extLst>
          </p:cNvPr>
          <p:cNvSpPr/>
          <p:nvPr/>
        </p:nvSpPr>
        <p:spPr>
          <a:xfrm>
            <a:off x="1173645" y="445602"/>
            <a:ext cx="9459641" cy="2369880"/>
          </a:xfrm>
          <a:prstGeom prst="rect">
            <a:avLst/>
          </a:prstGeom>
        </p:spPr>
        <p:txBody>
          <a:bodyPr wrap="none">
            <a:spAutoFit/>
          </a:bodyPr>
          <a:lstStyle/>
          <a:p>
            <a:r>
              <a:rPr lang="fr-FR" sz="2200" dirty="0">
                <a:solidFill>
                  <a:srgbClr val="92D050"/>
                </a:solidFill>
                <a:latin typeface="Arial" panose="020B0604020202020204" pitchFamily="34" charset="0"/>
                <a:cs typeface="Arial" panose="020B0604020202020204" pitchFamily="34" charset="0"/>
              </a:rPr>
              <a:t>Jeu de données :</a:t>
            </a:r>
            <a:endParaRPr lang="fr-FR" sz="2200" dirty="0">
              <a:solidFill>
                <a:srgbClr val="D1513A"/>
              </a:solidFill>
              <a:latin typeface="Arial" panose="020B0604020202020204" pitchFamily="34" charset="0"/>
              <a:cs typeface="Arial" panose="020B0604020202020204" pitchFamily="34" charset="0"/>
            </a:endParaRPr>
          </a:p>
          <a:p>
            <a:r>
              <a:rPr lang="fr-FR" dirty="0">
                <a:latin typeface="Arial" panose="020B0604020202020204" pitchFamily="34" charset="0"/>
                <a:cs typeface="Arial" panose="020B0604020202020204" pitchFamily="34" charset="0"/>
              </a:rPr>
              <a:t>• 7 sources de données (relatives aux clients et à la société : </a:t>
            </a:r>
          </a:p>
          <a:p>
            <a:r>
              <a:rPr lang="fr-FR" dirty="0">
                <a:latin typeface="Arial" panose="020B0604020202020204" pitchFamily="34" charset="0"/>
                <a:cs typeface="Arial" panose="020B0604020202020204" pitchFamily="34" charset="0"/>
              </a:rPr>
              <a:t>      précédentes demandes de crédit, balance de crédit, cash, etc.) </a:t>
            </a:r>
          </a:p>
          <a:p>
            <a:r>
              <a:rPr lang="fr-FR" dirty="0">
                <a:latin typeface="Arial" panose="020B0604020202020204" pitchFamily="34" charset="0"/>
                <a:cs typeface="Arial" panose="020B0604020202020204" pitchFamily="34" charset="0"/>
              </a:rPr>
              <a:t>•</a:t>
            </a:r>
          </a:p>
          <a:p>
            <a:r>
              <a:rPr lang="fr-FR" dirty="0">
                <a:latin typeface="Arial" panose="020B0604020202020204" pitchFamily="34" charset="0"/>
                <a:cs typeface="Arial" panose="020B0604020202020204" pitchFamily="34" charset="0"/>
              </a:rPr>
              <a:t> Base de données principale : </a:t>
            </a:r>
          </a:p>
          <a:p>
            <a:r>
              <a:rPr lang="fr-FR" dirty="0">
                <a:latin typeface="Arial" panose="020B0604020202020204" pitchFamily="34" charset="0"/>
                <a:cs typeface="Arial" panose="020B0604020202020204" pitchFamily="34" charset="0"/>
              </a:rPr>
              <a:t>• 307 000 clients </a:t>
            </a:r>
          </a:p>
          <a:p>
            <a:r>
              <a:rPr lang="fr-FR" dirty="0">
                <a:latin typeface="Arial" panose="020B0604020202020204" pitchFamily="34" charset="0"/>
                <a:cs typeface="Arial" panose="020B0604020202020204" pitchFamily="34" charset="0"/>
              </a:rPr>
              <a:t>• 122 </a:t>
            </a:r>
            <a:r>
              <a:rPr lang="fr-FR" dirty="0" err="1">
                <a:latin typeface="Arial" panose="020B0604020202020204" pitchFamily="34" charset="0"/>
                <a:cs typeface="Arial" panose="020B0604020202020204" pitchFamily="34" charset="0"/>
              </a:rPr>
              <a:t>features</a:t>
            </a:r>
            <a:r>
              <a:rPr lang="fr-FR" dirty="0">
                <a:latin typeface="Arial" panose="020B0604020202020204" pitchFamily="34" charset="0"/>
                <a:cs typeface="Arial" panose="020B0604020202020204" pitchFamily="34" charset="0"/>
              </a:rPr>
              <a:t> : âge, sexe, emploi, logement, revenus, informations relatives au crédit, etc. </a:t>
            </a:r>
          </a:p>
          <a:p>
            <a:r>
              <a:rPr lang="fr-FR" dirty="0">
                <a:latin typeface="Arial" panose="020B0604020202020204" pitchFamily="34" charset="0"/>
                <a:cs typeface="Arial" panose="020B0604020202020204" pitchFamily="34" charset="0"/>
              </a:rPr>
              <a:t>• Labels cible ‘ TAREGET’ : défaut de crédit / pas de défaut de crédit </a:t>
            </a:r>
          </a:p>
        </p:txBody>
      </p:sp>
      <p:sp>
        <p:nvSpPr>
          <p:cNvPr id="3" name="Rectangle 2">
            <a:extLst>
              <a:ext uri="{FF2B5EF4-FFF2-40B4-BE49-F238E27FC236}">
                <a16:creationId xmlns:a16="http://schemas.microsoft.com/office/drawing/2014/main" id="{0C7D141E-3F26-1A4D-8D8B-7BBA09929C33}"/>
              </a:ext>
            </a:extLst>
          </p:cNvPr>
          <p:cNvSpPr/>
          <p:nvPr/>
        </p:nvSpPr>
        <p:spPr>
          <a:xfrm>
            <a:off x="879624" y="0"/>
            <a:ext cx="2435282" cy="369332"/>
          </a:xfrm>
          <a:prstGeom prst="rect">
            <a:avLst/>
          </a:prstGeom>
        </p:spPr>
        <p:txBody>
          <a:bodyPr wrap="none">
            <a:spAutoFit/>
          </a:bodyPr>
          <a:lstStyle/>
          <a:p>
            <a:pPr marL="400050" indent="-400050">
              <a:buFont typeface="+mj-lt"/>
              <a:buAutoNum type="romanUcPeriod"/>
            </a:pPr>
            <a:r>
              <a:rPr lang="fr-FR" dirty="0">
                <a:latin typeface="Arial" panose="020B0604020202020204" pitchFamily="34" charset="0"/>
                <a:cs typeface="Arial" panose="020B0604020202020204" pitchFamily="34" charset="0"/>
              </a:rPr>
              <a:t>La problématique </a:t>
            </a:r>
          </a:p>
        </p:txBody>
      </p:sp>
      <p:pic>
        <p:nvPicPr>
          <p:cNvPr id="4" name="Image 3">
            <a:extLst>
              <a:ext uri="{FF2B5EF4-FFF2-40B4-BE49-F238E27FC236}">
                <a16:creationId xmlns:a16="http://schemas.microsoft.com/office/drawing/2014/main" id="{6EEC996D-1C1F-EE48-8711-A303C635199D}"/>
              </a:ext>
            </a:extLst>
          </p:cNvPr>
          <p:cNvPicPr>
            <a:picLocks noChangeAspect="1"/>
          </p:cNvPicPr>
          <p:nvPr/>
        </p:nvPicPr>
        <p:blipFill>
          <a:blip r:embed="rId2"/>
          <a:stretch>
            <a:fillRect/>
          </a:stretch>
        </p:blipFill>
        <p:spPr>
          <a:xfrm>
            <a:off x="1795566" y="3429000"/>
            <a:ext cx="8215798" cy="3057525"/>
          </a:xfrm>
          <a:prstGeom prst="rect">
            <a:avLst/>
          </a:prstGeom>
        </p:spPr>
      </p:pic>
    </p:spTree>
    <p:extLst>
      <p:ext uri="{BB962C8B-B14F-4D97-AF65-F5344CB8AC3E}">
        <p14:creationId xmlns:p14="http://schemas.microsoft.com/office/powerpoint/2010/main" val="346493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891D95-BA97-3A4E-ACBF-436DDC1C07BA}"/>
              </a:ext>
            </a:extLst>
          </p:cNvPr>
          <p:cNvSpPr/>
          <p:nvPr/>
        </p:nvSpPr>
        <p:spPr>
          <a:xfrm>
            <a:off x="1081751" y="369332"/>
            <a:ext cx="8722468" cy="5786199"/>
          </a:xfrm>
          <a:prstGeom prst="rect">
            <a:avLst/>
          </a:prstGeom>
        </p:spPr>
        <p:txBody>
          <a:bodyPr wrap="square">
            <a:spAutoFit/>
          </a:bodyPr>
          <a:lstStyle/>
          <a:p>
            <a:r>
              <a:rPr lang="fr-FR" sz="2200" dirty="0" err="1">
                <a:solidFill>
                  <a:srgbClr val="92D050"/>
                </a:solidFill>
                <a:latin typeface="Arial" panose="020B0604020202020204" pitchFamily="34" charset="0"/>
              </a:rPr>
              <a:t>Feature</a:t>
            </a:r>
            <a:r>
              <a:rPr lang="fr-FR" sz="2200" dirty="0">
                <a:solidFill>
                  <a:srgbClr val="92D050"/>
                </a:solidFill>
                <a:latin typeface="Arial" panose="020B0604020202020204" pitchFamily="34" charset="0"/>
              </a:rPr>
              <a:t> engineering </a:t>
            </a:r>
          </a:p>
          <a:p>
            <a:endParaRPr lang="fr-FR" dirty="0">
              <a:latin typeface="Arial" panose="020B0604020202020204" pitchFamily="34" charset="0"/>
              <a:cs typeface="Arial" panose="020B0604020202020204" pitchFamily="34" charset="0"/>
            </a:endParaRPr>
          </a:p>
          <a:p>
            <a:r>
              <a:rPr lang="fr-FR" dirty="0">
                <a:solidFill>
                  <a:srgbClr val="91A099"/>
                </a:solidFill>
                <a:latin typeface="Arial" panose="020B0604020202020204" pitchFamily="34" charset="0"/>
                <a:cs typeface="Arial" panose="020B0604020202020204" pitchFamily="34" charset="0"/>
              </a:rPr>
              <a:t>• </a:t>
            </a:r>
            <a:r>
              <a:rPr lang="fr-FR" dirty="0">
                <a:solidFill>
                  <a:srgbClr val="282833"/>
                </a:solidFill>
                <a:latin typeface="Arial" panose="020B0604020202020204" pitchFamily="34" charset="0"/>
                <a:cs typeface="Arial" panose="020B0604020202020204" pitchFamily="34" charset="0"/>
              </a:rPr>
              <a:t>Utilisation d’un notebook issu de </a:t>
            </a:r>
            <a:r>
              <a:rPr lang="fr-FR" dirty="0" err="1">
                <a:solidFill>
                  <a:srgbClr val="282833"/>
                </a:solidFill>
                <a:latin typeface="Arial" panose="020B0604020202020204" pitchFamily="34" charset="0"/>
                <a:cs typeface="Arial" panose="020B0604020202020204" pitchFamily="34" charset="0"/>
              </a:rPr>
              <a:t>kaggle</a:t>
            </a:r>
            <a:r>
              <a:rPr lang="fr-FR" dirty="0">
                <a:solidFill>
                  <a:srgbClr val="282833"/>
                </a:solidFill>
                <a:latin typeface="Arial" panose="020B0604020202020204" pitchFamily="34" charset="0"/>
                <a:cs typeface="Arial" panose="020B0604020202020204" pitchFamily="34" charset="0"/>
              </a:rPr>
              <a:t> :</a:t>
            </a:r>
            <a:endParaRPr lang="fr-FR" dirty="0">
              <a:latin typeface="Arial" panose="020B0604020202020204" pitchFamily="34" charset="0"/>
              <a:cs typeface="Arial" panose="020B0604020202020204" pitchFamily="34" charset="0"/>
            </a:endParaRPr>
          </a:p>
          <a:p>
            <a:endParaRPr lang="fr-FR" sz="2400" dirty="0">
              <a:latin typeface="Arial" panose="020B0604020202020204" pitchFamily="34" charset="0"/>
              <a:cs typeface="Arial" panose="020B0604020202020204" pitchFamily="34" charset="0"/>
            </a:endParaRPr>
          </a:p>
          <a:p>
            <a:r>
              <a:rPr lang="fr-FR" sz="1400" u="sng" dirty="0">
                <a:solidFill>
                  <a:srgbClr val="00B0F0"/>
                </a:solidFill>
                <a:latin typeface="Comic Sans MS" panose="030F0902030302020204" pitchFamily="66" charset="0"/>
              </a:rPr>
              <a:t>https://</a:t>
            </a:r>
            <a:r>
              <a:rPr lang="fr-FR" sz="1400" u="sng" dirty="0" err="1">
                <a:solidFill>
                  <a:srgbClr val="00B0F0"/>
                </a:solidFill>
                <a:latin typeface="Comic Sans MS" panose="030F0902030302020204" pitchFamily="66" charset="0"/>
              </a:rPr>
              <a:t>www.kaggle.com</a:t>
            </a:r>
            <a:r>
              <a:rPr lang="fr-FR" sz="1400" u="sng" dirty="0">
                <a:solidFill>
                  <a:srgbClr val="00B0F0"/>
                </a:solidFill>
                <a:latin typeface="Comic Sans MS" panose="030F0902030302020204" pitchFamily="66" charset="0"/>
              </a:rPr>
              <a:t>/</a:t>
            </a:r>
            <a:r>
              <a:rPr lang="fr-FR" sz="1400" u="sng" dirty="0" err="1">
                <a:solidFill>
                  <a:srgbClr val="00B0F0"/>
                </a:solidFill>
                <a:latin typeface="Comic Sans MS" panose="030F0902030302020204" pitchFamily="66" charset="0"/>
              </a:rPr>
              <a:t>ekrembayar</a:t>
            </a:r>
            <a:r>
              <a:rPr lang="fr-FR" sz="1400" u="sng" dirty="0">
                <a:solidFill>
                  <a:srgbClr val="00B0F0"/>
                </a:solidFill>
                <a:latin typeface="Comic Sans MS" panose="030F0902030302020204" pitchFamily="66" charset="0"/>
              </a:rPr>
              <a:t>/homecredit-default-risk-step-by-step-1st-notebook/data </a:t>
            </a:r>
            <a:endParaRPr lang="fr-FR" sz="1400" u="sng" dirty="0">
              <a:solidFill>
                <a:srgbClr val="00B0F0"/>
              </a:solidFill>
              <a:latin typeface="Comic Sans MS" panose="030F0902030302020204" pitchFamily="66" charset="0"/>
              <a:cs typeface="Arial" panose="020B0604020202020204" pitchFamily="34" charset="0"/>
            </a:endParaRPr>
          </a:p>
          <a:p>
            <a:endParaRPr lang="fr-FR" sz="2000" dirty="0">
              <a:solidFill>
                <a:srgbClr val="91A099"/>
              </a:solidFill>
              <a:latin typeface="Arial" panose="020B0604020202020204" pitchFamily="34" charset="0"/>
            </a:endParaRPr>
          </a:p>
          <a:p>
            <a:r>
              <a:rPr lang="fr-FR" sz="2000" dirty="0">
                <a:solidFill>
                  <a:srgbClr val="91A099"/>
                </a:solidFill>
                <a:latin typeface="Arial" panose="020B0604020202020204" pitchFamily="34" charset="0"/>
              </a:rPr>
              <a:t>   </a:t>
            </a:r>
            <a:r>
              <a:rPr lang="fr-FR" dirty="0">
                <a:solidFill>
                  <a:srgbClr val="282833"/>
                </a:solidFill>
                <a:latin typeface="Arial" panose="020B0604020202020204" pitchFamily="34" charset="0"/>
                <a:cs typeface="Arial" panose="020B0604020202020204" pitchFamily="34" charset="0"/>
              </a:rPr>
              <a:t>Processus:</a:t>
            </a:r>
          </a:p>
          <a:p>
            <a:endParaRPr lang="fr-FR" dirty="0">
              <a:solidFill>
                <a:srgbClr val="282833"/>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fr-FR" dirty="0">
                <a:solidFill>
                  <a:srgbClr val="282833"/>
                </a:solidFill>
                <a:latin typeface="Arial" panose="020B0604020202020204" pitchFamily="34" charset="0"/>
                <a:cs typeface="Arial" panose="020B0604020202020204" pitchFamily="34" charset="0"/>
              </a:rPr>
              <a:t>Drop inutile colonne </a:t>
            </a:r>
          </a:p>
          <a:p>
            <a:pPr marL="285750" indent="-285750">
              <a:buFont typeface="Arial" panose="020B0604020202020204" pitchFamily="34" charset="0"/>
              <a:buChar char="•"/>
            </a:pPr>
            <a:r>
              <a:rPr lang="fr-FR" dirty="0">
                <a:solidFill>
                  <a:srgbClr val="91A099"/>
                </a:solidFill>
                <a:latin typeface="Arial" panose="020B0604020202020204" pitchFamily="34" charset="0"/>
                <a:cs typeface="Arial" panose="020B0604020202020204" pitchFamily="34" charset="0"/>
              </a:rPr>
              <a:t> </a:t>
            </a:r>
            <a:r>
              <a:rPr lang="fr-FR" dirty="0">
                <a:solidFill>
                  <a:srgbClr val="282833"/>
                </a:solidFill>
                <a:latin typeface="Arial" panose="020B0604020202020204" pitchFamily="34" charset="0"/>
                <a:cs typeface="Arial" panose="020B0604020202020204" pitchFamily="34" charset="0"/>
              </a:rPr>
              <a:t>One hot </a:t>
            </a:r>
            <a:r>
              <a:rPr lang="fr-FR" dirty="0" err="1">
                <a:solidFill>
                  <a:srgbClr val="282833"/>
                </a:solidFill>
                <a:latin typeface="Arial" panose="020B0604020202020204" pitchFamily="34" charset="0"/>
                <a:cs typeface="Arial" panose="020B0604020202020204" pitchFamily="34" charset="0"/>
              </a:rPr>
              <a:t>encoding</a:t>
            </a:r>
            <a:endParaRPr lang="fr-FR" dirty="0">
              <a:solidFill>
                <a:srgbClr val="282833"/>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fr-FR" dirty="0">
                <a:solidFill>
                  <a:srgbClr val="282833"/>
                </a:solidFill>
                <a:latin typeface="Arial" panose="020B0604020202020204" pitchFamily="34" charset="0"/>
                <a:cs typeface="Arial" panose="020B0604020202020204" pitchFamily="34" charset="0"/>
              </a:rPr>
              <a:t>Détection des </a:t>
            </a:r>
            <a:r>
              <a:rPr lang="fr-FR" dirty="0" err="1">
                <a:solidFill>
                  <a:srgbClr val="282833"/>
                </a:solidFill>
                <a:latin typeface="Arial" panose="020B0604020202020204" pitchFamily="34" charset="0"/>
                <a:cs typeface="Arial" panose="020B0604020202020204" pitchFamily="34" charset="0"/>
              </a:rPr>
              <a:t>outliers</a:t>
            </a:r>
            <a:r>
              <a:rPr lang="fr-FR" dirty="0">
                <a:solidFill>
                  <a:srgbClr val="282833"/>
                </a:solidFill>
                <a:latin typeface="Arial" panose="020B0604020202020204" pitchFamily="34" charset="0"/>
                <a:cs typeface="Arial" panose="020B0604020202020204" pitchFamily="34" charset="0"/>
              </a:rPr>
              <a:t> / anomalies /</a:t>
            </a:r>
            <a:r>
              <a:rPr lang="fr-FR" dirty="0">
                <a:latin typeface="Arial" panose="020B0604020202020204" pitchFamily="34" charset="0"/>
                <a:cs typeface="Arial" panose="020B0604020202020204" pitchFamily="34" charset="0"/>
              </a:rPr>
              <a:t>valeurs manquantes</a:t>
            </a:r>
          </a:p>
          <a:p>
            <a:endParaRPr lang="fr-FR" dirty="0">
              <a:latin typeface="Arial" panose="020B0604020202020204" pitchFamily="34" charset="0"/>
              <a:cs typeface="Arial" panose="020B0604020202020204" pitchFamily="34" charset="0"/>
            </a:endParaRPr>
          </a:p>
          <a:p>
            <a:r>
              <a:rPr lang="fr-FR" dirty="0">
                <a:solidFill>
                  <a:srgbClr val="282833"/>
                </a:solidFill>
                <a:latin typeface="Arial" panose="020B0604020202020204" pitchFamily="34" charset="0"/>
                <a:cs typeface="Arial" panose="020B0604020202020204" pitchFamily="34" charset="0"/>
              </a:rPr>
              <a:t>   Création de </a:t>
            </a:r>
            <a:r>
              <a:rPr lang="fr-FR" dirty="0" err="1">
                <a:solidFill>
                  <a:srgbClr val="282833"/>
                </a:solidFill>
                <a:latin typeface="Arial" panose="020B0604020202020204" pitchFamily="34" charset="0"/>
                <a:cs typeface="Arial" panose="020B0604020202020204" pitchFamily="34" charset="0"/>
              </a:rPr>
              <a:t>features</a:t>
            </a:r>
            <a:r>
              <a:rPr lang="fr-FR" dirty="0">
                <a:solidFill>
                  <a:srgbClr val="282833"/>
                </a:solidFill>
                <a:latin typeface="Arial" panose="020B0604020202020204" pitchFamily="34" charset="0"/>
                <a:cs typeface="Arial" panose="020B0604020202020204" pitchFamily="34" charset="0"/>
              </a:rPr>
              <a:t> métier :</a:t>
            </a:r>
          </a:p>
          <a:p>
            <a:br>
              <a:rPr lang="fr-FR" dirty="0">
                <a:solidFill>
                  <a:srgbClr val="282833"/>
                </a:solidFill>
                <a:latin typeface="Arial" panose="020B0604020202020204" pitchFamily="34" charset="0"/>
                <a:cs typeface="Arial" panose="020B0604020202020204" pitchFamily="34" charset="0"/>
              </a:rPr>
            </a:br>
            <a:r>
              <a:rPr lang="fr-FR" dirty="0">
                <a:solidFill>
                  <a:srgbClr val="91A099"/>
                </a:solidFill>
                <a:latin typeface="Arial" panose="020B0604020202020204" pitchFamily="34" charset="0"/>
                <a:cs typeface="Arial" panose="020B0604020202020204" pitchFamily="34" charset="0"/>
              </a:rPr>
              <a:t>• </a:t>
            </a:r>
            <a:r>
              <a:rPr lang="fr-FR" dirty="0">
                <a:solidFill>
                  <a:srgbClr val="282833"/>
                </a:solidFill>
                <a:latin typeface="Arial" panose="020B0604020202020204" pitchFamily="34" charset="0"/>
                <a:cs typeface="Arial" panose="020B0604020202020204" pitchFamily="34" charset="0"/>
              </a:rPr>
              <a:t>Durée du crédit, annuité ,employé depuis </a:t>
            </a:r>
            <a:br>
              <a:rPr lang="fr-FR" dirty="0">
                <a:solidFill>
                  <a:srgbClr val="282833"/>
                </a:solidFill>
                <a:latin typeface="Arial" panose="020B0604020202020204" pitchFamily="34" charset="0"/>
                <a:cs typeface="Arial" panose="020B0604020202020204" pitchFamily="34" charset="0"/>
              </a:rPr>
            </a:br>
            <a:r>
              <a:rPr lang="fr-FR" dirty="0">
                <a:solidFill>
                  <a:srgbClr val="91A099"/>
                </a:solidFill>
                <a:latin typeface="Arial" panose="020B0604020202020204" pitchFamily="34" charset="0"/>
                <a:cs typeface="Arial" panose="020B0604020202020204" pitchFamily="34" charset="0"/>
              </a:rPr>
              <a:t>• </a:t>
            </a:r>
            <a:r>
              <a:rPr lang="fr-FR" dirty="0">
                <a:solidFill>
                  <a:srgbClr val="282833"/>
                </a:solidFill>
                <a:latin typeface="Arial" panose="020B0604020202020204" pitchFamily="34" charset="0"/>
                <a:cs typeface="Arial" panose="020B0604020202020204" pitchFamily="34" charset="0"/>
              </a:rPr>
              <a:t>Ratio des annuités ramenées au revenu</a:t>
            </a:r>
            <a:br>
              <a:rPr lang="fr-FR" dirty="0">
                <a:solidFill>
                  <a:srgbClr val="282833"/>
                </a:solidFill>
                <a:latin typeface="Arial" panose="020B0604020202020204" pitchFamily="34" charset="0"/>
                <a:cs typeface="Arial" panose="020B0604020202020204" pitchFamily="34" charset="0"/>
              </a:rPr>
            </a:br>
            <a:br>
              <a:rPr lang="fr-FR" dirty="0">
                <a:solidFill>
                  <a:srgbClr val="282833"/>
                </a:solidFill>
                <a:latin typeface="Arial" panose="020B0604020202020204" pitchFamily="34" charset="0"/>
                <a:cs typeface="Arial" panose="020B0604020202020204" pitchFamily="34" charset="0"/>
              </a:rPr>
            </a:br>
            <a:r>
              <a:rPr lang="fr-FR" dirty="0">
                <a:solidFill>
                  <a:srgbClr val="91A099"/>
                </a:solidFill>
                <a:latin typeface="Arial" panose="020B0604020202020204" pitchFamily="34" charset="0"/>
                <a:cs typeface="Arial" panose="020B0604020202020204" pitchFamily="34" charset="0"/>
              </a:rPr>
              <a:t>   </a:t>
            </a:r>
            <a:r>
              <a:rPr lang="fr-FR" dirty="0">
                <a:solidFill>
                  <a:srgbClr val="282833"/>
                </a:solidFill>
                <a:latin typeface="Arial" panose="020B0604020202020204" pitchFamily="34" charset="0"/>
                <a:cs typeface="Arial" panose="020B0604020202020204" pitchFamily="34" charset="0"/>
              </a:rPr>
              <a:t>Obtention d’un jeu de données:</a:t>
            </a:r>
          </a:p>
          <a:p>
            <a:endParaRPr lang="fr-FR" dirty="0">
              <a:solidFill>
                <a:srgbClr val="282833"/>
              </a:solidFill>
              <a:latin typeface="Arial" panose="020B0604020202020204" pitchFamily="34" charset="0"/>
              <a:cs typeface="Arial" panose="020B0604020202020204" pitchFamily="34" charset="0"/>
            </a:endParaRPr>
          </a:p>
          <a:p>
            <a:r>
              <a:rPr lang="fr-FR" dirty="0">
                <a:latin typeface="Arial" panose="020B0604020202020204" pitchFamily="34" charset="0"/>
                <a:cs typeface="Arial" panose="020B0604020202020204" pitchFamily="34" charset="0"/>
              </a:rPr>
              <a:t>TRAIN D'APPLICATION/FORME D'ESSAI : (356249, 140) </a:t>
            </a:r>
            <a:endParaRPr lang="fr-FR" dirty="0">
              <a:effectLst/>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BC0772E9-F761-FF44-BE27-B6126C405F1F}"/>
              </a:ext>
            </a:extLst>
          </p:cNvPr>
          <p:cNvSpPr/>
          <p:nvPr/>
        </p:nvSpPr>
        <p:spPr>
          <a:xfrm>
            <a:off x="879624" y="0"/>
            <a:ext cx="2356735" cy="369332"/>
          </a:xfrm>
          <a:prstGeom prst="rect">
            <a:avLst/>
          </a:prstGeom>
        </p:spPr>
        <p:txBody>
          <a:bodyPr wrap="none">
            <a:spAutoFit/>
          </a:bodyPr>
          <a:lstStyle/>
          <a:p>
            <a:pPr marL="400050" indent="-400050">
              <a:buFont typeface="+mj-lt"/>
              <a:buAutoNum type="romanUcPeriod"/>
            </a:pPr>
            <a:r>
              <a:rPr lang="fr-FR" dirty="0"/>
              <a:t>La problématique </a:t>
            </a:r>
          </a:p>
        </p:txBody>
      </p:sp>
    </p:spTree>
    <p:extLst>
      <p:ext uri="{BB962C8B-B14F-4D97-AF65-F5344CB8AC3E}">
        <p14:creationId xmlns:p14="http://schemas.microsoft.com/office/powerpoint/2010/main" val="3998919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891D95-BA97-3A4E-ACBF-436DDC1C07BA}"/>
              </a:ext>
            </a:extLst>
          </p:cNvPr>
          <p:cNvSpPr/>
          <p:nvPr/>
        </p:nvSpPr>
        <p:spPr>
          <a:xfrm>
            <a:off x="1225685" y="540438"/>
            <a:ext cx="8722468" cy="984885"/>
          </a:xfrm>
          <a:prstGeom prst="rect">
            <a:avLst/>
          </a:prstGeom>
        </p:spPr>
        <p:txBody>
          <a:bodyPr wrap="square">
            <a:spAutoFit/>
          </a:bodyPr>
          <a:lstStyle/>
          <a:p>
            <a:r>
              <a:rPr lang="fr-FR" sz="2200" dirty="0" err="1">
                <a:solidFill>
                  <a:srgbClr val="92D050"/>
                </a:solidFill>
                <a:latin typeface="Arial" panose="020B0604020202020204" pitchFamily="34" charset="0"/>
                <a:cs typeface="Arial" panose="020B0604020202020204" pitchFamily="34" charset="0"/>
              </a:rPr>
              <a:t>Feature</a:t>
            </a:r>
            <a:r>
              <a:rPr lang="fr-FR" sz="2200" dirty="0">
                <a:solidFill>
                  <a:srgbClr val="92D050"/>
                </a:solidFill>
                <a:latin typeface="Arial" panose="020B0604020202020204" pitchFamily="34" charset="0"/>
                <a:cs typeface="Arial" panose="020B0604020202020204" pitchFamily="34" charset="0"/>
              </a:rPr>
              <a:t> engineering </a:t>
            </a:r>
          </a:p>
          <a:p>
            <a:endParaRPr lang="fr-FR" dirty="0">
              <a:latin typeface="Arial" panose="020B0604020202020204" pitchFamily="34" charset="0"/>
              <a:cs typeface="Arial" panose="020B0604020202020204" pitchFamily="34" charset="0"/>
            </a:endParaRPr>
          </a:p>
          <a:p>
            <a:r>
              <a:rPr lang="fr-FR" b="1" dirty="0">
                <a:latin typeface="Arial" panose="020B0604020202020204" pitchFamily="34" charset="0"/>
                <a:cs typeface="Arial" panose="020B0604020202020204" pitchFamily="34" charset="0"/>
              </a:rPr>
              <a:t>Création des tableaux interprétables : information client </a:t>
            </a:r>
          </a:p>
        </p:txBody>
      </p:sp>
      <p:sp>
        <p:nvSpPr>
          <p:cNvPr id="3" name="Rectangle 2">
            <a:extLst>
              <a:ext uri="{FF2B5EF4-FFF2-40B4-BE49-F238E27FC236}">
                <a16:creationId xmlns:a16="http://schemas.microsoft.com/office/drawing/2014/main" id="{BC0772E9-F761-FF44-BE27-B6126C405F1F}"/>
              </a:ext>
            </a:extLst>
          </p:cNvPr>
          <p:cNvSpPr/>
          <p:nvPr/>
        </p:nvSpPr>
        <p:spPr>
          <a:xfrm>
            <a:off x="879624" y="0"/>
            <a:ext cx="2356735" cy="369332"/>
          </a:xfrm>
          <a:prstGeom prst="rect">
            <a:avLst/>
          </a:prstGeom>
        </p:spPr>
        <p:txBody>
          <a:bodyPr wrap="none">
            <a:spAutoFit/>
          </a:bodyPr>
          <a:lstStyle/>
          <a:p>
            <a:pPr marL="400050" indent="-400050">
              <a:buFont typeface="+mj-lt"/>
              <a:buAutoNum type="romanUcPeriod"/>
            </a:pPr>
            <a:r>
              <a:rPr lang="fr-FR" dirty="0"/>
              <a:t>La problématique </a:t>
            </a:r>
          </a:p>
        </p:txBody>
      </p:sp>
      <p:pic>
        <p:nvPicPr>
          <p:cNvPr id="4" name="Image 3">
            <a:extLst>
              <a:ext uri="{FF2B5EF4-FFF2-40B4-BE49-F238E27FC236}">
                <a16:creationId xmlns:a16="http://schemas.microsoft.com/office/drawing/2014/main" id="{8AA51A84-29BA-9744-9A1D-29CBDFA2413D}"/>
              </a:ext>
            </a:extLst>
          </p:cNvPr>
          <p:cNvPicPr>
            <a:picLocks noChangeAspect="1"/>
          </p:cNvPicPr>
          <p:nvPr/>
        </p:nvPicPr>
        <p:blipFill>
          <a:blip r:embed="rId2"/>
          <a:stretch>
            <a:fillRect/>
          </a:stretch>
        </p:blipFill>
        <p:spPr>
          <a:xfrm>
            <a:off x="1517650" y="2159479"/>
            <a:ext cx="9156700" cy="3302000"/>
          </a:xfrm>
          <a:prstGeom prst="rect">
            <a:avLst/>
          </a:prstGeom>
        </p:spPr>
      </p:pic>
    </p:spTree>
    <p:extLst>
      <p:ext uri="{BB962C8B-B14F-4D97-AF65-F5344CB8AC3E}">
        <p14:creationId xmlns:p14="http://schemas.microsoft.com/office/powerpoint/2010/main" val="3971172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7DC29B5-75F2-DC44-866C-08B5AFBFA3C1}"/>
              </a:ext>
            </a:extLst>
          </p:cNvPr>
          <p:cNvSpPr/>
          <p:nvPr/>
        </p:nvSpPr>
        <p:spPr>
          <a:xfrm>
            <a:off x="879624" y="0"/>
            <a:ext cx="2356735" cy="369332"/>
          </a:xfrm>
          <a:prstGeom prst="rect">
            <a:avLst/>
          </a:prstGeom>
        </p:spPr>
        <p:txBody>
          <a:bodyPr wrap="none">
            <a:spAutoFit/>
          </a:bodyPr>
          <a:lstStyle/>
          <a:p>
            <a:pPr marL="400050" indent="-400050">
              <a:buFont typeface="+mj-lt"/>
              <a:buAutoNum type="romanUcPeriod"/>
            </a:pPr>
            <a:r>
              <a:rPr lang="fr-FR" dirty="0"/>
              <a:t>La problématique </a:t>
            </a:r>
          </a:p>
        </p:txBody>
      </p:sp>
      <p:sp>
        <p:nvSpPr>
          <p:cNvPr id="4" name="Rectangle 3">
            <a:extLst>
              <a:ext uri="{FF2B5EF4-FFF2-40B4-BE49-F238E27FC236}">
                <a16:creationId xmlns:a16="http://schemas.microsoft.com/office/drawing/2014/main" id="{FCDAD155-EF01-4B48-875B-80FEC02AAB3F}"/>
              </a:ext>
            </a:extLst>
          </p:cNvPr>
          <p:cNvSpPr/>
          <p:nvPr/>
        </p:nvSpPr>
        <p:spPr>
          <a:xfrm>
            <a:off x="995034" y="369332"/>
            <a:ext cx="7623243" cy="1323439"/>
          </a:xfrm>
          <a:prstGeom prst="rect">
            <a:avLst/>
          </a:prstGeom>
        </p:spPr>
        <p:txBody>
          <a:bodyPr wrap="square">
            <a:spAutoFit/>
          </a:bodyPr>
          <a:lstStyle/>
          <a:p>
            <a:r>
              <a:rPr lang="fr-FR" sz="2200" dirty="0">
                <a:solidFill>
                  <a:srgbClr val="92D050"/>
                </a:solidFill>
                <a:latin typeface="Arial" panose="020B0604020202020204" pitchFamily="34" charset="0"/>
                <a:cs typeface="Arial" panose="020B0604020202020204" pitchFamily="34" charset="0"/>
              </a:rPr>
              <a:t>Un jeu de données déséquilibré </a:t>
            </a:r>
          </a:p>
          <a:p>
            <a:endParaRPr lang="fr-FR" sz="2200" dirty="0">
              <a:solidFill>
                <a:srgbClr val="92D050"/>
              </a:solidFill>
              <a:latin typeface="Arial" panose="020B0604020202020204" pitchFamily="34" charset="0"/>
              <a:cs typeface="Arial" panose="020B0604020202020204" pitchFamily="34" charset="0"/>
            </a:endParaRPr>
          </a:p>
          <a:p>
            <a:r>
              <a:rPr lang="fr-FR" dirty="0">
                <a:solidFill>
                  <a:srgbClr val="91A099"/>
                </a:solidFill>
                <a:latin typeface="Arial" panose="020B0604020202020204" pitchFamily="34" charset="0"/>
              </a:rPr>
              <a:t>• </a:t>
            </a:r>
            <a:r>
              <a:rPr lang="fr-FR" dirty="0">
                <a:solidFill>
                  <a:srgbClr val="282833"/>
                </a:solidFill>
                <a:latin typeface="Arial" panose="020B0604020202020204" pitchFamily="34" charset="0"/>
              </a:rPr>
              <a:t>91 % des clients réguliers</a:t>
            </a:r>
            <a:br>
              <a:rPr lang="fr-FR" dirty="0">
                <a:solidFill>
                  <a:srgbClr val="282833"/>
                </a:solidFill>
                <a:latin typeface="Arial" panose="020B0604020202020204" pitchFamily="34" charset="0"/>
              </a:rPr>
            </a:br>
            <a:r>
              <a:rPr lang="fr-FR" dirty="0">
                <a:solidFill>
                  <a:srgbClr val="91A099"/>
                </a:solidFill>
                <a:latin typeface="Arial" panose="020B0604020202020204" pitchFamily="34" charset="0"/>
              </a:rPr>
              <a:t>• </a:t>
            </a:r>
            <a:r>
              <a:rPr lang="fr-FR" dirty="0">
                <a:solidFill>
                  <a:srgbClr val="282833"/>
                </a:solidFill>
                <a:latin typeface="Arial" panose="020B0604020202020204" pitchFamily="34" charset="0"/>
              </a:rPr>
              <a:t>9 % des clients avec des défauts de paiement </a:t>
            </a:r>
            <a:endParaRPr lang="fr-FR" dirty="0">
              <a:effectLst/>
            </a:endParaRPr>
          </a:p>
        </p:txBody>
      </p:sp>
      <p:sp>
        <p:nvSpPr>
          <p:cNvPr id="5" name="Rectangle 4">
            <a:extLst>
              <a:ext uri="{FF2B5EF4-FFF2-40B4-BE49-F238E27FC236}">
                <a16:creationId xmlns:a16="http://schemas.microsoft.com/office/drawing/2014/main" id="{395F76FF-7ECA-E14F-B67F-1936DD8083BA}"/>
              </a:ext>
            </a:extLst>
          </p:cNvPr>
          <p:cNvSpPr/>
          <p:nvPr/>
        </p:nvSpPr>
        <p:spPr>
          <a:xfrm>
            <a:off x="1807723" y="5286806"/>
            <a:ext cx="8576553" cy="646331"/>
          </a:xfrm>
          <a:prstGeom prst="rect">
            <a:avLst/>
          </a:prstGeom>
        </p:spPr>
        <p:txBody>
          <a:bodyPr wrap="square">
            <a:spAutoFit/>
          </a:bodyPr>
          <a:lstStyle/>
          <a:p>
            <a:pPr marL="285750" indent="-285750">
              <a:buFont typeface="Arial" panose="020B0604020202020204" pitchFamily="34" charset="0"/>
              <a:buChar char="•"/>
            </a:pPr>
            <a:r>
              <a:rPr lang="fr-FR" dirty="0">
                <a:solidFill>
                  <a:srgbClr val="282833"/>
                </a:solidFill>
                <a:latin typeface="Arial" panose="020B0604020202020204" pitchFamily="34" charset="0"/>
              </a:rPr>
              <a:t>Modèle Naïf : classe sans défaut pour tous les cas : </a:t>
            </a:r>
            <a:r>
              <a:rPr lang="fr-FR" dirty="0" err="1">
                <a:solidFill>
                  <a:srgbClr val="282833"/>
                </a:solidFill>
                <a:latin typeface="Arial" panose="020B0604020202020204" pitchFamily="34" charset="0"/>
              </a:rPr>
              <a:t>accuracy</a:t>
            </a:r>
            <a:r>
              <a:rPr lang="fr-FR" dirty="0">
                <a:solidFill>
                  <a:srgbClr val="282833"/>
                </a:solidFill>
                <a:latin typeface="Arial" panose="020B0604020202020204" pitchFamily="34" charset="0"/>
              </a:rPr>
              <a:t> élevée </a:t>
            </a:r>
            <a:endParaRPr lang="fr-FR" sz="1600" dirty="0">
              <a:solidFill>
                <a:srgbClr val="91A099"/>
              </a:solidFill>
              <a:latin typeface="Arial" panose="020B0604020202020204" pitchFamily="34" charset="0"/>
            </a:endParaRPr>
          </a:p>
          <a:p>
            <a:pPr marL="285750" indent="-285750">
              <a:buFont typeface="Arial" panose="020B0604020202020204" pitchFamily="34" charset="0"/>
              <a:buChar char="•"/>
            </a:pPr>
            <a:r>
              <a:rPr lang="fr-FR" dirty="0">
                <a:solidFill>
                  <a:srgbClr val="282833"/>
                </a:solidFill>
                <a:latin typeface="Arial" panose="020B0604020202020204" pitchFamily="34" charset="0"/>
              </a:rPr>
              <a:t>Surreprésentation de la classe majoritaire dans la prédiction </a:t>
            </a:r>
            <a:endParaRPr lang="fr-FR" dirty="0">
              <a:effectLst/>
            </a:endParaRPr>
          </a:p>
        </p:txBody>
      </p:sp>
      <p:pic>
        <p:nvPicPr>
          <p:cNvPr id="1026" name="Picture 2">
            <a:extLst>
              <a:ext uri="{FF2B5EF4-FFF2-40B4-BE49-F238E27FC236}">
                <a16:creationId xmlns:a16="http://schemas.microsoft.com/office/drawing/2014/main" id="{16EDC98D-E6CC-2744-8E69-A0B62BF222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991" y="2030032"/>
            <a:ext cx="4147361" cy="25271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éforme du droit des contrats : le déséquilibre significatif fait son  entrée dans le Code civil">
            <a:extLst>
              <a:ext uri="{FF2B5EF4-FFF2-40B4-BE49-F238E27FC236}">
                <a16:creationId xmlns:a16="http://schemas.microsoft.com/office/drawing/2014/main" id="{E977C144-B045-FA4F-8E5F-D779865A25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5377" y="2243582"/>
            <a:ext cx="2972294" cy="1780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718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D05E51C-215D-5A43-9060-87621D763969}"/>
              </a:ext>
            </a:extLst>
          </p:cNvPr>
          <p:cNvSpPr/>
          <p:nvPr/>
        </p:nvSpPr>
        <p:spPr>
          <a:xfrm>
            <a:off x="1014571" y="397716"/>
            <a:ext cx="9782783" cy="3293209"/>
          </a:xfrm>
          <a:prstGeom prst="rect">
            <a:avLst/>
          </a:prstGeom>
        </p:spPr>
        <p:txBody>
          <a:bodyPr wrap="square">
            <a:spAutoFit/>
          </a:bodyPr>
          <a:lstStyle/>
          <a:p>
            <a:r>
              <a:rPr lang="fr-FR" sz="2200" dirty="0">
                <a:solidFill>
                  <a:srgbClr val="92D050"/>
                </a:solidFill>
                <a:latin typeface="Arial" panose="020B0604020202020204" pitchFamily="34" charset="0"/>
              </a:rPr>
              <a:t>Comment réduire les conséquences de se déséquilibre? </a:t>
            </a:r>
          </a:p>
          <a:p>
            <a:endParaRPr lang="fr-FR" sz="3600" dirty="0"/>
          </a:p>
          <a:p>
            <a:pPr>
              <a:buFont typeface="Arial" panose="020B0604020202020204" pitchFamily="34" charset="0"/>
              <a:buChar char="•"/>
            </a:pPr>
            <a:r>
              <a:rPr lang="fr-FR" dirty="0">
                <a:solidFill>
                  <a:srgbClr val="282833"/>
                </a:solidFill>
                <a:latin typeface="Arial" panose="020B0604020202020204" pitchFamily="34" charset="0"/>
              </a:rPr>
              <a:t>Collecter plus de données sur la classe minoritaire </a:t>
            </a:r>
            <a:endParaRPr lang="fr-FR" sz="1600" dirty="0">
              <a:solidFill>
                <a:srgbClr val="91A099"/>
              </a:solidFill>
              <a:latin typeface="Arial" panose="020B0604020202020204" pitchFamily="34" charset="0"/>
            </a:endParaRPr>
          </a:p>
          <a:p>
            <a:pPr>
              <a:buFont typeface="Arial" panose="020B0604020202020204" pitchFamily="34" charset="0"/>
              <a:buChar char="•"/>
            </a:pPr>
            <a:r>
              <a:rPr lang="fr-FR" dirty="0">
                <a:solidFill>
                  <a:srgbClr val="282833"/>
                </a:solidFill>
                <a:latin typeface="Arial" panose="020B0604020202020204" pitchFamily="34" charset="0"/>
              </a:rPr>
              <a:t>Dupliquer des individus sous représentés </a:t>
            </a:r>
            <a:endParaRPr lang="fr-FR" sz="1600" dirty="0">
              <a:solidFill>
                <a:srgbClr val="91A099"/>
              </a:solidFill>
              <a:latin typeface="Arial" panose="020B0604020202020204" pitchFamily="34" charset="0"/>
            </a:endParaRPr>
          </a:p>
          <a:p>
            <a:pPr>
              <a:buFont typeface="Arial" panose="020B0604020202020204" pitchFamily="34" charset="0"/>
              <a:buChar char="•"/>
            </a:pPr>
            <a:r>
              <a:rPr lang="fr-FR" dirty="0">
                <a:solidFill>
                  <a:srgbClr val="282833"/>
                </a:solidFill>
                <a:latin typeface="Arial,Bold"/>
              </a:rPr>
              <a:t>Choix d’une métrique de performance adaptée </a:t>
            </a:r>
            <a:endParaRPr lang="fr-FR" sz="1600" dirty="0">
              <a:solidFill>
                <a:srgbClr val="91A099"/>
              </a:solidFill>
              <a:latin typeface="Arial" panose="020B0604020202020204" pitchFamily="34" charset="0"/>
            </a:endParaRPr>
          </a:p>
          <a:p>
            <a:pPr>
              <a:buFont typeface="Arial" panose="020B0604020202020204" pitchFamily="34" charset="0"/>
              <a:buChar char="•"/>
            </a:pPr>
            <a:r>
              <a:rPr lang="fr-FR" dirty="0">
                <a:solidFill>
                  <a:srgbClr val="282833"/>
                </a:solidFill>
                <a:latin typeface="Arial,Bold"/>
              </a:rPr>
              <a:t>Création d’</a:t>
            </a:r>
            <a:r>
              <a:rPr lang="fr-FR" dirty="0" err="1">
                <a:solidFill>
                  <a:srgbClr val="282833"/>
                </a:solidFill>
                <a:latin typeface="Arial,Bold"/>
              </a:rPr>
              <a:t>invididus</a:t>
            </a:r>
            <a:r>
              <a:rPr lang="fr-FR" dirty="0">
                <a:solidFill>
                  <a:srgbClr val="282833"/>
                </a:solidFill>
                <a:latin typeface="Arial,Bold"/>
              </a:rPr>
              <a:t> « synthétiques » </a:t>
            </a:r>
            <a:endParaRPr lang="fr-FR" sz="1600" dirty="0">
              <a:solidFill>
                <a:srgbClr val="91A099"/>
              </a:solidFill>
              <a:latin typeface="Arial" panose="020B0604020202020204" pitchFamily="34" charset="0"/>
            </a:endParaRPr>
          </a:p>
          <a:p>
            <a:pPr>
              <a:buFont typeface="Arial" panose="020B0604020202020204" pitchFamily="34" charset="0"/>
              <a:buChar char="•"/>
            </a:pPr>
            <a:r>
              <a:rPr lang="fr-FR" dirty="0">
                <a:solidFill>
                  <a:srgbClr val="282833"/>
                </a:solidFill>
                <a:latin typeface="Arial,Bold"/>
              </a:rPr>
              <a:t>Pondération des observations dans le training </a:t>
            </a:r>
          </a:p>
          <a:p>
            <a:pPr>
              <a:buFont typeface="Arial" panose="020B0604020202020204" pitchFamily="34" charset="0"/>
              <a:buChar char="•"/>
            </a:pPr>
            <a:r>
              <a:rPr lang="fr-FR" b="1" dirty="0">
                <a:solidFill>
                  <a:srgbClr val="282833"/>
                </a:solidFill>
                <a:latin typeface="Arial" panose="020B0604020202020204" pitchFamily="34" charset="0"/>
              </a:rPr>
              <a:t>Under-</a:t>
            </a:r>
            <a:r>
              <a:rPr lang="fr-FR" b="1" dirty="0" err="1">
                <a:solidFill>
                  <a:srgbClr val="282833"/>
                </a:solidFill>
                <a:latin typeface="Arial" panose="020B0604020202020204" pitchFamily="34" charset="0"/>
              </a:rPr>
              <a:t>sampling</a:t>
            </a:r>
            <a:r>
              <a:rPr lang="fr-FR" b="1" dirty="0">
                <a:solidFill>
                  <a:srgbClr val="282833"/>
                </a:solidFill>
                <a:latin typeface="Arial" panose="020B0604020202020204" pitchFamily="34" charset="0"/>
              </a:rPr>
              <a:t> (</a:t>
            </a:r>
            <a:r>
              <a:rPr lang="fr-FR" b="1" dirty="0" err="1">
                <a:solidFill>
                  <a:srgbClr val="282833"/>
                </a:solidFill>
                <a:latin typeface="Arial" panose="020B0604020202020204" pitchFamily="34" charset="0"/>
              </a:rPr>
              <a:t>réduire</a:t>
            </a:r>
            <a:r>
              <a:rPr lang="fr-FR" b="1" dirty="0">
                <a:solidFill>
                  <a:srgbClr val="282833"/>
                </a:solidFill>
                <a:latin typeface="Arial" panose="020B0604020202020204" pitchFamily="34" charset="0"/>
              </a:rPr>
              <a:t> le nombre d’individus de la </a:t>
            </a:r>
            <a:endParaRPr lang="fr-FR" b="1" dirty="0">
              <a:solidFill>
                <a:srgbClr val="91A099"/>
              </a:solidFill>
              <a:latin typeface="Arial" panose="020B0604020202020204" pitchFamily="34" charset="0"/>
            </a:endParaRPr>
          </a:p>
          <a:p>
            <a:r>
              <a:rPr lang="fr-FR" b="1" dirty="0">
                <a:solidFill>
                  <a:srgbClr val="282833"/>
                </a:solidFill>
                <a:latin typeface="Arial" panose="020B0604020202020204" pitchFamily="34" charset="0"/>
              </a:rPr>
              <a:t>classe majoritaire) </a:t>
            </a:r>
            <a:endParaRPr lang="fr-FR" b="1" dirty="0">
              <a:solidFill>
                <a:srgbClr val="91A099"/>
              </a:solidFill>
              <a:latin typeface="Arial" panose="020B0604020202020204" pitchFamily="34" charset="0"/>
            </a:endParaRPr>
          </a:p>
          <a:p>
            <a:pPr>
              <a:buFont typeface="Arial" panose="020B0604020202020204" pitchFamily="34" charset="0"/>
              <a:buChar char="•"/>
            </a:pPr>
            <a:endParaRPr lang="fr-FR" sz="1600" dirty="0">
              <a:solidFill>
                <a:srgbClr val="91A099"/>
              </a:solidFill>
              <a:effectLst/>
              <a:latin typeface="Arial" panose="020B0604020202020204" pitchFamily="34" charset="0"/>
            </a:endParaRPr>
          </a:p>
        </p:txBody>
      </p:sp>
      <p:sp>
        <p:nvSpPr>
          <p:cNvPr id="3" name="Rectangle 2">
            <a:extLst>
              <a:ext uri="{FF2B5EF4-FFF2-40B4-BE49-F238E27FC236}">
                <a16:creationId xmlns:a16="http://schemas.microsoft.com/office/drawing/2014/main" id="{77D4387F-9971-BE45-B363-60D68807269F}"/>
              </a:ext>
            </a:extLst>
          </p:cNvPr>
          <p:cNvSpPr/>
          <p:nvPr/>
        </p:nvSpPr>
        <p:spPr>
          <a:xfrm>
            <a:off x="879624" y="0"/>
            <a:ext cx="2356735" cy="369332"/>
          </a:xfrm>
          <a:prstGeom prst="rect">
            <a:avLst/>
          </a:prstGeom>
        </p:spPr>
        <p:txBody>
          <a:bodyPr wrap="none">
            <a:spAutoFit/>
          </a:bodyPr>
          <a:lstStyle/>
          <a:p>
            <a:pPr marL="400050" indent="-400050">
              <a:buFont typeface="+mj-lt"/>
              <a:buAutoNum type="romanUcPeriod"/>
            </a:pPr>
            <a:r>
              <a:rPr lang="fr-FR" dirty="0"/>
              <a:t>La problématique </a:t>
            </a:r>
          </a:p>
        </p:txBody>
      </p:sp>
      <p:pic>
        <p:nvPicPr>
          <p:cNvPr id="4" name="Picture 4" descr="Réforme du droit des contrats : le déséquilibre significatif fait son  entrée dans le Code civil">
            <a:extLst>
              <a:ext uri="{FF2B5EF4-FFF2-40B4-BE49-F238E27FC236}">
                <a16:creationId xmlns:a16="http://schemas.microsoft.com/office/drawing/2014/main" id="{0EC66E29-2129-C24F-808D-BCB7FD7792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8034" y="1154239"/>
            <a:ext cx="2972294" cy="178016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FA802C0-4158-FA47-8631-29076938D87A}"/>
              </a:ext>
            </a:extLst>
          </p:cNvPr>
          <p:cNvSpPr/>
          <p:nvPr/>
        </p:nvSpPr>
        <p:spPr>
          <a:xfrm>
            <a:off x="2773738" y="4720464"/>
            <a:ext cx="1858201" cy="369332"/>
          </a:xfrm>
          <a:prstGeom prst="rect">
            <a:avLst/>
          </a:prstGeom>
        </p:spPr>
        <p:txBody>
          <a:bodyPr wrap="none">
            <a:spAutoFit/>
          </a:bodyPr>
          <a:lstStyle/>
          <a:p>
            <a:r>
              <a:rPr lang="fr-FR" b="1" dirty="0" err="1">
                <a:solidFill>
                  <a:srgbClr val="000000"/>
                </a:solidFill>
                <a:latin typeface="Helvetica Neue" panose="02000503000000020004" pitchFamily="2" charset="0"/>
              </a:rPr>
              <a:t>Undersampling</a:t>
            </a:r>
            <a:endParaRPr lang="fr-FR" b="1" i="0" dirty="0">
              <a:solidFill>
                <a:srgbClr val="000000"/>
              </a:solidFill>
              <a:effectLst/>
              <a:latin typeface="Helvetica Neue" panose="02000503000000020004" pitchFamily="2" charset="0"/>
            </a:endParaRPr>
          </a:p>
        </p:txBody>
      </p:sp>
      <p:pic>
        <p:nvPicPr>
          <p:cNvPr id="6" name="Image 5">
            <a:extLst>
              <a:ext uri="{FF2B5EF4-FFF2-40B4-BE49-F238E27FC236}">
                <a16:creationId xmlns:a16="http://schemas.microsoft.com/office/drawing/2014/main" id="{48292465-E523-AA46-91EE-135E9CF1E747}"/>
              </a:ext>
            </a:extLst>
          </p:cNvPr>
          <p:cNvPicPr>
            <a:picLocks noChangeAspect="1"/>
          </p:cNvPicPr>
          <p:nvPr/>
        </p:nvPicPr>
        <p:blipFill>
          <a:blip r:embed="rId3"/>
          <a:stretch>
            <a:fillRect/>
          </a:stretch>
        </p:blipFill>
        <p:spPr>
          <a:xfrm>
            <a:off x="5950040" y="2519678"/>
            <a:ext cx="3844142" cy="4338322"/>
          </a:xfrm>
          <a:prstGeom prst="rect">
            <a:avLst/>
          </a:prstGeom>
        </p:spPr>
      </p:pic>
    </p:spTree>
    <p:extLst>
      <p:ext uri="{BB962C8B-B14F-4D97-AF65-F5344CB8AC3E}">
        <p14:creationId xmlns:p14="http://schemas.microsoft.com/office/powerpoint/2010/main" val="1633506933"/>
      </p:ext>
    </p:extLst>
  </p:cSld>
  <p:clrMapOvr>
    <a:masterClrMapping/>
  </p:clrMapOvr>
</p:sld>
</file>

<file path=ppt/theme/theme1.xml><?xml version="1.0" encoding="utf-8"?>
<a:theme xmlns:a="http://schemas.openxmlformats.org/drawingml/2006/main" name="Cadrage">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Cadrage</Template>
  <TotalTime>9699</TotalTime>
  <Words>1354</Words>
  <Application>Microsoft Macintosh PowerPoint</Application>
  <PresentationFormat>Grand écran</PresentationFormat>
  <Paragraphs>205</Paragraphs>
  <Slides>28</Slides>
  <Notes>0</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28</vt:i4>
      </vt:variant>
    </vt:vector>
  </HeadingPairs>
  <TitlesOfParts>
    <vt:vector size="40" baseType="lpstr">
      <vt:lpstr>Arial</vt:lpstr>
      <vt:lpstr>Arial,Bold</vt:lpstr>
      <vt:lpstr>Calibri</vt:lpstr>
      <vt:lpstr>Cambria Math</vt:lpstr>
      <vt:lpstr>charter</vt:lpstr>
      <vt:lpstr>Comic Sans MS</vt:lpstr>
      <vt:lpstr>Franklin Gothic Book</vt:lpstr>
      <vt:lpstr>Helvetica Neue</vt:lpstr>
      <vt:lpstr>sohne</vt:lpstr>
      <vt:lpstr>Times New Roman</vt:lpstr>
      <vt:lpstr>Wingdings</vt:lpstr>
      <vt:lpstr>Cadrage</vt:lpstr>
      <vt:lpstr>PROJET 7 – « IMPLÉMENTEZ UN MODÈLE DE SCORING » </vt:lpstr>
      <vt:lpstr>Sommaire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7 – « IMPLÉMENTEZ UN MODÈLE DE SCORING » </dc:title>
  <dc:creator>Marwen abdelli</dc:creator>
  <cp:lastModifiedBy>Marwen abdelli</cp:lastModifiedBy>
  <cp:revision>13</cp:revision>
  <dcterms:created xsi:type="dcterms:W3CDTF">2021-09-23T12:18:25Z</dcterms:created>
  <dcterms:modified xsi:type="dcterms:W3CDTF">2021-10-24T07:45:44Z</dcterms:modified>
</cp:coreProperties>
</file>